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5" r:id="rId1"/>
  </p:sldMasterIdLst>
  <p:notesMasterIdLst>
    <p:notesMasterId r:id="rId38"/>
  </p:notesMasterIdLst>
  <p:handoutMasterIdLst>
    <p:handoutMasterId r:id="rId39"/>
  </p:handoutMasterIdLst>
  <p:sldIdLst>
    <p:sldId id="309" r:id="rId2"/>
    <p:sldId id="257" r:id="rId3"/>
    <p:sldId id="310" r:id="rId4"/>
    <p:sldId id="269" r:id="rId5"/>
    <p:sldId id="282" r:id="rId6"/>
    <p:sldId id="322" r:id="rId7"/>
    <p:sldId id="290" r:id="rId8"/>
    <p:sldId id="323" r:id="rId9"/>
    <p:sldId id="285" r:id="rId10"/>
    <p:sldId id="262" r:id="rId11"/>
    <p:sldId id="263" r:id="rId12"/>
    <p:sldId id="281" r:id="rId13"/>
    <p:sldId id="277" r:id="rId14"/>
    <p:sldId id="267" r:id="rId15"/>
    <p:sldId id="272" r:id="rId16"/>
    <p:sldId id="289" r:id="rId17"/>
    <p:sldId id="324" r:id="rId18"/>
    <p:sldId id="294" r:id="rId19"/>
    <p:sldId id="312" r:id="rId20"/>
    <p:sldId id="313" r:id="rId21"/>
    <p:sldId id="302" r:id="rId22"/>
    <p:sldId id="286" r:id="rId23"/>
    <p:sldId id="321" r:id="rId24"/>
    <p:sldId id="284" r:id="rId25"/>
    <p:sldId id="297" r:id="rId26"/>
    <p:sldId id="298" r:id="rId27"/>
    <p:sldId id="299" r:id="rId28"/>
    <p:sldId id="300" r:id="rId29"/>
    <p:sldId id="303" r:id="rId30"/>
    <p:sldId id="304" r:id="rId31"/>
    <p:sldId id="301" r:id="rId32"/>
    <p:sldId id="295" r:id="rId33"/>
    <p:sldId id="305" r:id="rId34"/>
    <p:sldId id="306" r:id="rId35"/>
    <p:sldId id="307" r:id="rId36"/>
    <p:sldId id="308" r:id="rId37"/>
  </p:sldIdLst>
  <p:sldSz cx="9144000" cy="5715000" type="screen16x1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B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13"/>
    <p:restoredTop sz="93510"/>
  </p:normalViewPr>
  <p:slideViewPr>
    <p:cSldViewPr snapToGrid="0" snapToObjects="1">
      <p:cViewPr varScale="1">
        <p:scale>
          <a:sx n="164" d="100"/>
          <a:sy n="164" d="100"/>
        </p:scale>
        <p:origin x="816" y="160"/>
      </p:cViewPr>
      <p:guideLst/>
    </p:cSldViewPr>
  </p:slideViewPr>
  <p:outlineViewPr>
    <p:cViewPr>
      <p:scale>
        <a:sx n="33" d="100"/>
        <a:sy n="33" d="100"/>
      </p:scale>
      <p:origin x="0" y="-38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5424429-8287-054F-A6E9-33BC8E8E2C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3AB97A-48CB-2D43-AFBE-96DE6B8E3A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17AF2-3590-CC49-8E32-8197189ACC13}" type="datetimeFigureOut">
              <a:rPr lang="en-US" smtClean="0"/>
              <a:t>1/20/20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083ED6-26BB-2041-9344-9357632898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FC768-0D55-A349-BE2A-86BD1440E2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31C2B-6D57-0846-9E4B-38C4A4ADD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97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355E6-D363-2844-8690-9F4BABEE6A79}" type="datetimeFigureOut">
              <a:rPr lang="en-US" smtClean="0"/>
              <a:t>1/20/20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4DD8F-5D7C-1C45-93E6-5C9DA915A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91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5cehS7ZSJ8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76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5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4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13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5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23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63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90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Add priority change points</a:t>
                </a:r>
              </a:p>
              <a:p>
                <a:endParaRPr lang="en-US" dirty="0"/>
              </a:p>
              <a:p>
                <a:r>
                  <a:rPr lang="en-US" dirty="0"/>
                  <a:t>Pairwise orderings was enough – 1-hitting – </a:t>
                </a:r>
                <a:r>
                  <a:rPr lang="en-US" dirty="0" err="1"/>
                  <a:t>ni</a:t>
                </a:r>
                <a:r>
                  <a:rPr lang="en-US" dirty="0"/>
                  <a:t> changes (events in the same chain are causally related and cannot be ordered)</a:t>
                </a:r>
              </a:p>
              <a:p>
                <a:endParaRPr lang="en-US" dirty="0"/>
              </a:p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Select the events in the tuple so that their ordering matters</a:t>
                </a:r>
              </a:p>
              <a:p>
                <a:endParaRPr lang="en-US" dirty="0"/>
              </a:p>
              <a:p>
                <a:r>
                  <a:rPr lang="en-US" sz="900" dirty="0">
                    <a:solidFill>
                      <a:schemeClr val="accent1">
                        <a:lumMod val="75000"/>
                      </a:schemeClr>
                    </a:solidFill>
                  </a:rPr>
                  <a:t>The probability of strongly hitting</a:t>
                </a:r>
              </a:p>
              <a:p>
                <a:r>
                  <a:rPr lang="en-US" sz="900" i="0">
                    <a:latin typeface="Cambria Math" panose="02040503050406030204" pitchFamily="18" charset="0"/>
                  </a:rPr>
                  <a:t>⟨𝑚𝑠𝑔𝐴</a:t>
                </a:r>
                <a:r>
                  <a:rPr lang="en-US" sz="900" b="0" i="0">
                    <a:latin typeface="Cambria Math" panose="02040503050406030204" pitchFamily="18" charset="0"/>
                  </a:rPr>
                  <a:t>, </a:t>
                </a:r>
                <a:r>
                  <a:rPr lang="en-US" sz="900" i="0">
                    <a:latin typeface="Cambria Math" panose="02040503050406030204" pitchFamily="18" charset="0"/>
                  </a:rPr>
                  <a:t>𝑚𝑠𝑔 𝐶</a:t>
                </a:r>
                <a:r>
                  <a:rPr lang="en-US" sz="900" b="0" i="0">
                    <a:latin typeface="Cambria Math" panose="02040503050406030204" pitchFamily="18" charset="0"/>
                  </a:rPr>
                  <a:t>,</a:t>
                </a:r>
                <a:r>
                  <a:rPr lang="en-US" sz="900" i="0">
                    <a:latin typeface="Cambria Math" panose="02040503050406030204" pitchFamily="18" charset="0"/>
                  </a:rPr>
                  <a:t>𝑚𝑠𝑔 𝐵</a:t>
                </a:r>
                <a:r>
                  <a:rPr lang="en-US" sz="900" i="0" dirty="0">
                    <a:latin typeface="Cambria Math" panose="02040503050406030204" pitchFamily="18" charset="0"/>
                  </a:rPr>
                  <a:t>"</a:t>
                </a:r>
                <a:r>
                  <a:rPr lang="en-US" sz="900" i="0" dirty="0"/>
                  <a:t> </a:t>
                </a:r>
                <a:r>
                  <a:rPr lang="en-US" sz="900" i="0" dirty="0">
                    <a:latin typeface="Cambria Math" panose="02040503050406030204" pitchFamily="18" charset="0"/>
                  </a:rPr>
                  <a:t>" ⟩</a:t>
                </a:r>
                <a:r>
                  <a:rPr lang="en-US" sz="900" dirty="0">
                    <a:solidFill>
                      <a:schemeClr val="accent1">
                        <a:lumMod val="75000"/>
                      </a:schemeClr>
                    </a:solidFill>
                  </a:rPr>
                  <a:t> = 1 / 18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14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31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19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03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468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066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90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https://www.youtube.com/watch?v=g5cehS7ZSJ8</a:t>
            </a:r>
            <a:endParaRPr lang="en-US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theoretical understanding for the empirical success of Jepsen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40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theoretical understanding for the empirical success of Jepsen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56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320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38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890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33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14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45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3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59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900" dirty="0">
                    <a:solidFill>
                      <a:schemeClr val="bg2">
                        <a:lumMod val="25000"/>
                      </a:schemeClr>
                    </a:solidFill>
                  </a:rPr>
                  <a:t>	if for all </a:t>
                </a:r>
                <a14:m>
                  <m:oMath xmlns:m="http://schemas.openxmlformats.org/officeDocument/2006/math">
                    <m:r>
                      <a:rPr lang="en-US" sz="9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900" dirty="0">
                    <a:solidFill>
                      <a:schemeClr val="bg2">
                        <a:lumMod val="25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9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  <m:sSub>
                      <m:sSubPr>
                        <m:ctrlPr>
                          <a:rPr lang="en-US" sz="9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</m:e>
                      <m:sub>
                        <m:r>
                          <a:rPr lang="en-US" sz="9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US" sz="9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9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900" dirty="0">
                    <a:solidFill>
                      <a:schemeClr val="bg2">
                        <a:lumMod val="25000"/>
                      </a:schemeClr>
                    </a:solidFill>
                  </a:rPr>
                  <a:t> implies that </a:t>
                </a:r>
                <a14:m>
                  <m:oMath xmlns:m="http://schemas.openxmlformats.org/officeDocument/2006/math">
                    <m:r>
                      <a:rPr lang="en-US" sz="9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9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900" dirty="0">
                    <a:solidFill>
                      <a:schemeClr val="bg2">
                        <a:lumMod val="25000"/>
                      </a:schemeClr>
                    </a:solidFill>
                  </a:rPr>
                  <a:t>is causally dependent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9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9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900" dirty="0">
                    <a:solidFill>
                      <a:schemeClr val="bg2">
                        <a:lumMod val="25000"/>
                      </a:schemeClr>
                    </a:solidFill>
                  </a:rPr>
                  <a:t> for some</a:t>
                </a:r>
                <a14:m>
                  <m:oMath xmlns:m="http://schemas.openxmlformats.org/officeDocument/2006/math">
                    <m:r>
                      <a:rPr lang="en-US" sz="9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9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900" i="1" dirty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900" i="1" dirty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9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TODO: Revise.  - show in schedules + strong hitting</a:t>
                </a:r>
              </a:p>
              <a:p>
                <a:endParaRPr lang="en-US" dirty="0"/>
              </a:p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900" dirty="0">
                    <a:solidFill>
                      <a:schemeClr val="accent1">
                        <a:lumMod val="75000"/>
                      </a:schemeClr>
                    </a:solidFill>
                  </a:rPr>
                  <a:t>For each d-tuple, a </a:t>
                </a:r>
                <a:r>
                  <a:rPr lang="en-US" sz="900" b="1" dirty="0">
                    <a:solidFill>
                      <a:schemeClr val="accent1">
                        <a:lumMod val="75000"/>
                      </a:schemeClr>
                    </a:solidFill>
                  </a:rPr>
                  <a:t>strong </a:t>
                </a:r>
                <a:r>
                  <a:rPr lang="en-US" sz="900" b="1" i="0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𝒅</a:t>
                </a:r>
                <a:r>
                  <a:rPr lang="en-US" sz="900" b="1" dirty="0">
                    <a:solidFill>
                      <a:schemeClr val="accent1">
                        <a:lumMod val="75000"/>
                      </a:schemeClr>
                    </a:solidFill>
                  </a:rPr>
                  <a:t>-hitting family </a:t>
                </a:r>
                <a:r>
                  <a:rPr lang="en-US" sz="900" dirty="0">
                    <a:solidFill>
                      <a:schemeClr val="accent1">
                        <a:lumMod val="75000"/>
                      </a:schemeClr>
                    </a:solidFill>
                  </a:rPr>
                  <a:t>has a schedule which strongly hits it.</a:t>
                </a:r>
              </a:p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9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900" dirty="0">
                    <a:solidFill>
                      <a:schemeClr val="accent1">
                        <a:lumMod val="75000"/>
                      </a:schemeClr>
                    </a:solidFill>
                  </a:rPr>
                  <a:t>Depth-bounding</a:t>
                </a:r>
              </a:p>
              <a:p>
                <a:r>
                  <a:rPr lang="en-US" dirty="0"/>
                  <a:t>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10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7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06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875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CDA500E4-CB0A-C443-B35D-FD0AC2292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49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CDA500E4-CB0A-C443-B35D-FD0AC2292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91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CDA500E4-CB0A-C443-B35D-FD0AC2292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05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27391"/>
            <a:ext cx="7886700" cy="781516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/>
          <a:lstStyle>
            <a:lvl1pPr marL="171450" indent="-171450">
              <a:buClr>
                <a:srgbClr val="0070C0"/>
              </a:buClr>
              <a:buFont typeface="Helvetica" pitchFamily="2" charset="0"/>
              <a:buChar char="‣"/>
              <a:defRPr/>
            </a:lvl1pPr>
            <a:lvl2pPr marL="514350" indent="-171450">
              <a:buClr>
                <a:schemeClr val="tx1">
                  <a:lumMod val="50000"/>
                  <a:lumOff val="50000"/>
                </a:schemeClr>
              </a:buClr>
              <a:buFont typeface="Helvetica" pitchFamily="2" charset="0"/>
              <a:buChar char="-"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6F80B-DAB4-A746-8429-72D184A60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50200" y="5296959"/>
            <a:ext cx="56515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500E4-CB0A-C443-B35D-FD0AC2292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4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27391"/>
            <a:ext cx="7886700" cy="781516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/>
          <a:lstStyle>
            <a:lvl1pPr marL="171450" indent="-171450">
              <a:buClr>
                <a:srgbClr val="0070C0"/>
              </a:buClr>
              <a:buFont typeface="Helvetica" pitchFamily="2" charset="0"/>
              <a:buChar char="‣"/>
              <a:defRPr/>
            </a:lvl1pPr>
            <a:lvl2pPr marL="514350" indent="-171450">
              <a:buClr>
                <a:schemeClr val="tx1">
                  <a:lumMod val="50000"/>
                  <a:lumOff val="50000"/>
                </a:schemeClr>
              </a:buClr>
              <a:buFont typeface="Helvetica" pitchFamily="2" charset="0"/>
              <a:buChar char="-"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F757E-4118-9348-B780-D891F6B2F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50200" y="5296959"/>
            <a:ext cx="56515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500E4-CB0A-C443-B35D-FD0AC2292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3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510D397-3FDB-DD43-B8D8-81321AC45E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50200" y="5296959"/>
            <a:ext cx="56515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500E4-CB0A-C443-B35D-FD0AC2292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51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CDA500E4-CB0A-C443-B35D-FD0AC2292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8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128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C6FB82-3584-0043-AEE1-EE93D2929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50200" y="5296959"/>
            <a:ext cx="56515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500E4-CB0A-C443-B35D-FD0AC2292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9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CDA500E4-CB0A-C443-B35D-FD0AC229237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339B75-6A91-F447-8DC3-28386B8B23B7}"/>
              </a:ext>
            </a:extLst>
          </p:cNvPr>
          <p:cNvSpPr txBox="1">
            <a:spLocks/>
          </p:cNvSpPr>
          <p:nvPr userDrawn="1"/>
        </p:nvSpPr>
        <p:spPr>
          <a:xfrm>
            <a:off x="7950200" y="5296959"/>
            <a:ext cx="56515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DA500E4-CB0A-C443-B35D-FD0AC22923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96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CDA500E4-CB0A-C443-B35D-FD0AC2292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61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50200" y="5296959"/>
            <a:ext cx="56515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500E4-CB0A-C443-B35D-FD0AC2292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1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8" r:id="rId2"/>
    <p:sldLayoutId id="2147483687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accent1">
              <a:lumMod val="75000"/>
            </a:schemeClr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9.xml"/><Relationship Id="rId16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notesSlide" Target="../notesSlides/notesSlide11.xm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Relationship Id="rId8" Type="http://schemas.openxmlformats.org/officeDocument/2006/relationships/image" Target="NULL"/><Relationship Id="rId3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7" Type="http://schemas.openxmlformats.org/officeDocument/2006/relationships/image" Target="../media/image810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38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2.png"/><Relationship Id="rId20" Type="http://schemas.openxmlformats.org/officeDocument/2006/relationships/image" Target="../media/image360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271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5" Type="http://schemas.openxmlformats.org/officeDocument/2006/relationships/image" Target="../media/image13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10" Type="http://schemas.openxmlformats.org/officeDocument/2006/relationships/image" Target="../media/image261.png"/><Relationship Id="rId19" Type="http://schemas.openxmlformats.org/officeDocument/2006/relationships/image" Target="../media/image35.png"/><Relationship Id="rId31" Type="http://schemas.openxmlformats.org/officeDocument/2006/relationships/image" Target="../media/image47.png"/><Relationship Id="rId4" Type="http://schemas.openxmlformats.org/officeDocument/2006/relationships/image" Target="../media/image220.png"/><Relationship Id="rId9" Type="http://schemas.openxmlformats.org/officeDocument/2006/relationships/image" Target="../media/image250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Relationship Id="rId8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90.png"/><Relationship Id="rId26" Type="http://schemas.openxmlformats.org/officeDocument/2006/relationships/image" Target="../media/image77.png"/><Relationship Id="rId3" Type="http://schemas.openxmlformats.org/officeDocument/2006/relationships/image" Target="../media/image56.png"/><Relationship Id="rId21" Type="http://schemas.openxmlformats.org/officeDocument/2006/relationships/image" Target="../media/image72.png"/><Relationship Id="rId34" Type="http://schemas.openxmlformats.org/officeDocument/2006/relationships/image" Target="../media/image85.png"/><Relationship Id="rId7" Type="http://schemas.openxmlformats.org/officeDocument/2006/relationships/image" Target="../media/image10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33" Type="http://schemas.openxmlformats.org/officeDocument/2006/relationships/image" Target="../media/image84.png"/><Relationship Id="rId38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32" Type="http://schemas.openxmlformats.org/officeDocument/2006/relationships/image" Target="../media/image83.png"/><Relationship Id="rId37" Type="http://schemas.openxmlformats.org/officeDocument/2006/relationships/image" Target="../media/image15.png"/><Relationship Id="rId5" Type="http://schemas.openxmlformats.org/officeDocument/2006/relationships/image" Target="../media/image58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36" Type="http://schemas.openxmlformats.org/officeDocument/2006/relationships/image" Target="../media/image87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31" Type="http://schemas.openxmlformats.org/officeDocument/2006/relationships/image" Target="../media/image82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Relationship Id="rId35" Type="http://schemas.openxmlformats.org/officeDocument/2006/relationships/image" Target="../media/image86.png"/><Relationship Id="rId8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09" Type="http://schemas.openxmlformats.org/officeDocument/2006/relationships/image" Target="../media/image143.png"/><Relationship Id="rId63" Type="http://schemas.openxmlformats.org/officeDocument/2006/relationships/image" Target="../media/image95.png"/><Relationship Id="rId68" Type="http://schemas.openxmlformats.org/officeDocument/2006/relationships/image" Target="../media/image101.png"/><Relationship Id="rId76" Type="http://schemas.openxmlformats.org/officeDocument/2006/relationships/image" Target="../media/image109.png"/><Relationship Id="rId84" Type="http://schemas.openxmlformats.org/officeDocument/2006/relationships/image" Target="../media/image117.png"/><Relationship Id="rId89" Type="http://schemas.openxmlformats.org/officeDocument/2006/relationships/image" Target="../media/image122.png"/><Relationship Id="rId97" Type="http://schemas.openxmlformats.org/officeDocument/2006/relationships/image" Target="../media/image130.png"/><Relationship Id="rId104" Type="http://schemas.openxmlformats.org/officeDocument/2006/relationships/image" Target="../media/image137.png"/><Relationship Id="rId112" Type="http://schemas.openxmlformats.org/officeDocument/2006/relationships/image" Target="../media/image64.png"/><Relationship Id="rId7" Type="http://schemas.openxmlformats.org/officeDocument/2006/relationships/image" Target="../media/image260.png"/><Relationship Id="rId71" Type="http://schemas.openxmlformats.org/officeDocument/2006/relationships/image" Target="../media/image104.png"/><Relationship Id="rId92" Type="http://schemas.openxmlformats.org/officeDocument/2006/relationships/image" Target="../media/image125.png"/><Relationship Id="rId2" Type="http://schemas.openxmlformats.org/officeDocument/2006/relationships/notesSlide" Target="../notesSlides/notesSlide17.xml"/><Relationship Id="rId107" Type="http://schemas.openxmlformats.org/officeDocument/2006/relationships/image" Target="../media/image140.png"/><Relationship Id="rId58" Type="http://schemas.openxmlformats.org/officeDocument/2006/relationships/image" Target="../media/image90.png"/><Relationship Id="rId66" Type="http://schemas.openxmlformats.org/officeDocument/2006/relationships/image" Target="../media/image99.png"/><Relationship Id="rId74" Type="http://schemas.openxmlformats.org/officeDocument/2006/relationships/image" Target="../media/image107.png"/><Relationship Id="rId79" Type="http://schemas.openxmlformats.org/officeDocument/2006/relationships/image" Target="../media/image112.png"/><Relationship Id="rId87" Type="http://schemas.openxmlformats.org/officeDocument/2006/relationships/image" Target="../media/image120.png"/><Relationship Id="rId102" Type="http://schemas.openxmlformats.org/officeDocument/2006/relationships/image" Target="../media/image135.png"/><Relationship Id="rId110" Type="http://schemas.openxmlformats.org/officeDocument/2006/relationships/image" Target="../media/image10.png"/><Relationship Id="rId5" Type="http://schemas.openxmlformats.org/officeDocument/2006/relationships/image" Target="../media/image220.png"/><Relationship Id="rId82" Type="http://schemas.openxmlformats.org/officeDocument/2006/relationships/image" Target="../media/image115.png"/><Relationship Id="rId90" Type="http://schemas.openxmlformats.org/officeDocument/2006/relationships/image" Target="../media/image123.png"/><Relationship Id="rId95" Type="http://schemas.openxmlformats.org/officeDocument/2006/relationships/image" Target="../media/image128.png"/><Relationship Id="rId64" Type="http://schemas.openxmlformats.org/officeDocument/2006/relationships/image" Target="../media/image97.png"/><Relationship Id="rId69" Type="http://schemas.openxmlformats.org/officeDocument/2006/relationships/image" Target="../media/image102.png"/><Relationship Id="rId77" Type="http://schemas.openxmlformats.org/officeDocument/2006/relationships/image" Target="../media/image110.png"/><Relationship Id="rId100" Type="http://schemas.openxmlformats.org/officeDocument/2006/relationships/image" Target="../media/image133.png"/><Relationship Id="rId105" Type="http://schemas.openxmlformats.org/officeDocument/2006/relationships/image" Target="../media/image138.png"/><Relationship Id="rId113" Type="http://schemas.openxmlformats.org/officeDocument/2006/relationships/image" Target="../media/image88.png"/><Relationship Id="rId8" Type="http://schemas.openxmlformats.org/officeDocument/2006/relationships/image" Target="../media/image63.png"/><Relationship Id="rId72" Type="http://schemas.openxmlformats.org/officeDocument/2006/relationships/image" Target="../media/image105.png"/><Relationship Id="rId80" Type="http://schemas.openxmlformats.org/officeDocument/2006/relationships/image" Target="../media/image113.png"/><Relationship Id="rId85" Type="http://schemas.openxmlformats.org/officeDocument/2006/relationships/image" Target="../media/image118.png"/><Relationship Id="rId93" Type="http://schemas.openxmlformats.org/officeDocument/2006/relationships/image" Target="../media/image126.png"/><Relationship Id="rId98" Type="http://schemas.openxmlformats.org/officeDocument/2006/relationships/image" Target="../media/image131.png"/><Relationship Id="rId3" Type="http://schemas.openxmlformats.org/officeDocument/2006/relationships/image" Target="../media/image14.png"/><Relationship Id="rId59" Type="http://schemas.openxmlformats.org/officeDocument/2006/relationships/image" Target="../media/image91.png"/><Relationship Id="rId67" Type="http://schemas.openxmlformats.org/officeDocument/2006/relationships/image" Target="../media/image100.png"/><Relationship Id="rId103" Type="http://schemas.openxmlformats.org/officeDocument/2006/relationships/image" Target="../media/image136.png"/><Relationship Id="rId108" Type="http://schemas.openxmlformats.org/officeDocument/2006/relationships/image" Target="../media/image141.png"/><Relationship Id="rId62" Type="http://schemas.openxmlformats.org/officeDocument/2006/relationships/image" Target="../media/image94.png"/><Relationship Id="rId70" Type="http://schemas.openxmlformats.org/officeDocument/2006/relationships/image" Target="../media/image103.png"/><Relationship Id="rId75" Type="http://schemas.openxmlformats.org/officeDocument/2006/relationships/image" Target="../media/image108.png"/><Relationship Id="rId83" Type="http://schemas.openxmlformats.org/officeDocument/2006/relationships/image" Target="../media/image116.png"/><Relationship Id="rId88" Type="http://schemas.openxmlformats.org/officeDocument/2006/relationships/image" Target="../media/image121.png"/><Relationship Id="rId91" Type="http://schemas.openxmlformats.org/officeDocument/2006/relationships/image" Target="../media/image124.png"/><Relationship Id="rId96" Type="http://schemas.openxmlformats.org/officeDocument/2006/relationships/image" Target="../media/image129.png"/><Relationship Id="rId111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7" Type="http://schemas.openxmlformats.org/officeDocument/2006/relationships/image" Target="../media/image89.png"/><Relationship Id="rId106" Type="http://schemas.openxmlformats.org/officeDocument/2006/relationships/image" Target="../media/image139.png"/><Relationship Id="rId60" Type="http://schemas.openxmlformats.org/officeDocument/2006/relationships/image" Target="../media/image92.png"/><Relationship Id="rId65" Type="http://schemas.openxmlformats.org/officeDocument/2006/relationships/image" Target="../media/image98.png"/><Relationship Id="rId73" Type="http://schemas.openxmlformats.org/officeDocument/2006/relationships/image" Target="../media/image106.png"/><Relationship Id="rId78" Type="http://schemas.openxmlformats.org/officeDocument/2006/relationships/image" Target="../media/image111.png"/><Relationship Id="rId81" Type="http://schemas.openxmlformats.org/officeDocument/2006/relationships/image" Target="../media/image114.png"/><Relationship Id="rId86" Type="http://schemas.openxmlformats.org/officeDocument/2006/relationships/image" Target="../media/image119.png"/><Relationship Id="rId94" Type="http://schemas.openxmlformats.org/officeDocument/2006/relationships/image" Target="../media/image127.png"/><Relationship Id="rId99" Type="http://schemas.openxmlformats.org/officeDocument/2006/relationships/image" Target="../media/image132.png"/><Relationship Id="rId101" Type="http://schemas.openxmlformats.org/officeDocument/2006/relationships/image" Target="../media/image1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60.png"/><Relationship Id="rId4" Type="http://schemas.openxmlformats.org/officeDocument/2006/relationships/image" Target="../media/image14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7D1A0-AA4E-6646-9DD2-A196CBC401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30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Randomized Testing of Distributed 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B30390-209D-4D44-9388-9361DA73141A}"/>
              </a:ext>
            </a:extLst>
          </p:cNvPr>
          <p:cNvSpPr txBox="1"/>
          <p:nvPr/>
        </p:nvSpPr>
        <p:spPr>
          <a:xfrm>
            <a:off x="3335867" y="3048000"/>
            <a:ext cx="2227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Burcu</a:t>
            </a:r>
            <a:r>
              <a:rPr lang="en-US" sz="1600" dirty="0"/>
              <a:t> </a:t>
            </a:r>
            <a:r>
              <a:rPr lang="en-US" sz="1600" dirty="0" err="1"/>
              <a:t>Kulahcioglu</a:t>
            </a:r>
            <a:r>
              <a:rPr lang="en-US" sz="1600" dirty="0"/>
              <a:t> </a:t>
            </a:r>
            <a:r>
              <a:rPr lang="en-US" sz="1600" dirty="0" err="1"/>
              <a:t>Ozkan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720861-B39E-F844-9707-804EA9DCD83B}"/>
              </a:ext>
            </a:extLst>
          </p:cNvPr>
          <p:cNvSpPr txBox="1"/>
          <p:nvPr/>
        </p:nvSpPr>
        <p:spPr>
          <a:xfrm>
            <a:off x="2979551" y="4258524"/>
            <a:ext cx="2939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Concurrency Theory, 20/01/2020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TU Kaiserslautern</a:t>
            </a:r>
          </a:p>
        </p:txBody>
      </p:sp>
    </p:spTree>
    <p:extLst>
      <p:ext uri="{BB962C8B-B14F-4D97-AF65-F5344CB8AC3E}">
        <p14:creationId xmlns:p14="http://schemas.microsoft.com/office/powerpoint/2010/main" val="811613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4C0005A-2A77-F047-9E1D-A49E23C1F3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04271"/>
                <a:ext cx="8438348" cy="110463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Challenge: How to sample uniformly at random</a:t>
                </a:r>
                <a:br>
                  <a:rPr lang="en-US" sz="2400" dirty="0"/>
                </a:br>
                <a:r>
                  <a:rPr lang="en-US" sz="2400" dirty="0"/>
                  <a:t>from strong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-hitting family for distributed systems?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4C0005A-2A77-F047-9E1D-A49E23C1F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04271"/>
                <a:ext cx="8438348" cy="1104636"/>
              </a:xfrm>
              <a:blipFill>
                <a:blip r:embed="rId3"/>
                <a:stretch>
                  <a:fillRect l="-1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2CB97-B3BE-F144-B1FE-B09B1A7CD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7999"/>
            <a:ext cx="7682066" cy="1079516"/>
          </a:xfrm>
        </p:spPr>
        <p:txBody>
          <a:bodyPr>
            <a:normAutofit/>
          </a:bodyPr>
          <a:lstStyle/>
          <a:p>
            <a:r>
              <a:rPr lang="en-US" sz="1800" dirty="0"/>
              <a:t>Events in a distributed message passing system:</a:t>
            </a:r>
          </a:p>
          <a:p>
            <a:pPr marL="34290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upgrowing </a:t>
            </a:r>
            <a:r>
              <a:rPr lang="en-US" dirty="0" err="1">
                <a:solidFill>
                  <a:srgbClr val="0070C0"/>
                </a:solidFill>
              </a:rPr>
              <a:t>poset</a:t>
            </a:r>
            <a:r>
              <a:rPr lang="en-US" dirty="0">
                <a:solidFill>
                  <a:schemeClr val="tx1"/>
                </a:solidFill>
              </a:rPr>
              <a:t>, revealed during execution</a:t>
            </a:r>
          </a:p>
          <a:p>
            <a:r>
              <a:rPr lang="en-US" sz="1800" dirty="0"/>
              <a:t>Mutual dependency to the schedule</a:t>
            </a:r>
            <a:endParaRPr lang="en-US" sz="1800" dirty="0">
              <a:solidFill>
                <a:schemeClr val="tx1"/>
              </a:solidFill>
            </a:endParaRPr>
          </a:p>
          <a:p>
            <a:pPr marL="342900" lvl="1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A4E7C2-CFD4-2649-9CDB-C57EA686602E}"/>
              </a:ext>
            </a:extLst>
          </p:cNvPr>
          <p:cNvSpPr/>
          <p:nvPr/>
        </p:nvSpPr>
        <p:spPr>
          <a:xfrm>
            <a:off x="1194973" y="4796349"/>
            <a:ext cx="87235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Schedule: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8C31AD1-2638-1C41-B2EF-33AF916AC8D5}"/>
              </a:ext>
            </a:extLst>
          </p:cNvPr>
          <p:cNvSpPr/>
          <p:nvPr/>
        </p:nvSpPr>
        <p:spPr>
          <a:xfrm>
            <a:off x="4413376" y="3891466"/>
            <a:ext cx="36548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Use combinatorial results for </a:t>
            </a:r>
            <a:r>
              <a:rPr lang="en-US" sz="1600" b="1" dirty="0" err="1">
                <a:solidFill>
                  <a:srgbClr val="C00000"/>
                </a:solidFill>
              </a:rPr>
              <a:t>posets</a:t>
            </a:r>
            <a:r>
              <a:rPr lang="en-US" sz="1600" b="1" dirty="0">
                <a:solidFill>
                  <a:srgbClr val="C00000"/>
                </a:solidFill>
              </a:rPr>
              <a:t>!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7C683655-3DBD-9B43-B907-925790431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CDA500E4-CB0A-C443-B35D-FD0AC2292371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AB08ADF1-43AF-AF45-A744-EBDECBC3AF21}"/>
                  </a:ext>
                </a:extLst>
              </p:cNvPr>
              <p:cNvSpPr/>
              <p:nvPr/>
            </p:nvSpPr>
            <p:spPr>
              <a:xfrm>
                <a:off x="1969765" y="4815762"/>
                <a:ext cx="323550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AB08ADF1-43AF-AF45-A744-EBDECBC3A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765" y="4815762"/>
                <a:ext cx="323550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4C39E951-15C4-C242-8161-67FBCF9EBE9D}"/>
                  </a:ext>
                </a:extLst>
              </p:cNvPr>
              <p:cNvSpPr/>
              <p:nvPr/>
            </p:nvSpPr>
            <p:spPr>
              <a:xfrm>
                <a:off x="2317914" y="4815762"/>
                <a:ext cx="234282" cy="300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4C39E951-15C4-C242-8161-67FBCF9EB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914" y="4815762"/>
                <a:ext cx="234282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4DA4996D-49AD-5B4C-BA76-7CE7FD96AEEE}"/>
                  </a:ext>
                </a:extLst>
              </p:cNvPr>
              <p:cNvSpPr/>
              <p:nvPr/>
            </p:nvSpPr>
            <p:spPr>
              <a:xfrm>
                <a:off x="2156724" y="4813227"/>
                <a:ext cx="234282" cy="300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4DA4996D-49AD-5B4C-BA76-7CE7FD96A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724" y="4813227"/>
                <a:ext cx="234282" cy="300082"/>
              </a:xfrm>
              <a:prstGeom prst="rect">
                <a:avLst/>
              </a:prstGeom>
              <a:blipFill>
                <a:blip r:embed="rId6"/>
                <a:stretch>
                  <a:fillRect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5C358C04-038C-B443-B8EE-2B301EFF999C}"/>
                  </a:ext>
                </a:extLst>
              </p:cNvPr>
              <p:cNvSpPr/>
              <p:nvPr/>
            </p:nvSpPr>
            <p:spPr>
              <a:xfrm>
                <a:off x="2461343" y="4815762"/>
                <a:ext cx="234282" cy="300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5C358C04-038C-B443-B8EE-2B301EFF99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343" y="4815762"/>
                <a:ext cx="234282" cy="300082"/>
              </a:xfrm>
              <a:prstGeom prst="rect">
                <a:avLst/>
              </a:prstGeom>
              <a:blipFill>
                <a:blip r:embed="rId7"/>
                <a:stretch>
                  <a:fillRect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ACD6BEAA-3068-9445-8FB5-1AA0FCD912F7}"/>
                  </a:ext>
                </a:extLst>
              </p:cNvPr>
              <p:cNvSpPr/>
              <p:nvPr/>
            </p:nvSpPr>
            <p:spPr>
              <a:xfrm>
                <a:off x="2649703" y="4815762"/>
                <a:ext cx="234282" cy="300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ACD6BEAA-3068-9445-8FB5-1AA0FCD912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03" y="4815762"/>
                <a:ext cx="234282" cy="300082"/>
              </a:xfrm>
              <a:prstGeom prst="rect">
                <a:avLst/>
              </a:prstGeom>
              <a:blipFill>
                <a:blip r:embed="rId8"/>
                <a:stretch>
                  <a:fillRect r="-10526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060C9CAE-D40E-F44A-9244-6A86DBCFBA9B}"/>
                  </a:ext>
                </a:extLst>
              </p:cNvPr>
              <p:cNvSpPr/>
              <p:nvPr/>
            </p:nvSpPr>
            <p:spPr>
              <a:xfrm>
                <a:off x="2804040" y="4813227"/>
                <a:ext cx="234282" cy="300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060C9CAE-D40E-F44A-9244-6A86DBCFB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040" y="4813227"/>
                <a:ext cx="234282" cy="3000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AEAC1024-25C8-2B4D-83E7-36F7C9DB52E6}"/>
                  </a:ext>
                </a:extLst>
              </p:cNvPr>
              <p:cNvSpPr/>
              <p:nvPr/>
            </p:nvSpPr>
            <p:spPr>
              <a:xfrm>
                <a:off x="2940141" y="4819052"/>
                <a:ext cx="234282" cy="300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AEAC1024-25C8-2B4D-83E7-36F7C9DB52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141" y="4819052"/>
                <a:ext cx="234282" cy="300082"/>
              </a:xfrm>
              <a:prstGeom prst="rect">
                <a:avLst/>
              </a:prstGeom>
              <a:blipFill>
                <a:blip r:embed="rId10"/>
                <a:stretch>
                  <a:fillRect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EF4B33D-D299-6148-AEC1-50F418CC213A}"/>
              </a:ext>
            </a:extLst>
          </p:cNvPr>
          <p:cNvGrpSpPr/>
          <p:nvPr/>
        </p:nvGrpSpPr>
        <p:grpSpPr>
          <a:xfrm>
            <a:off x="1744048" y="2792007"/>
            <a:ext cx="323550" cy="302438"/>
            <a:chOff x="7326116" y="1409518"/>
            <a:chExt cx="323550" cy="302438"/>
          </a:xfrm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7C1CBD3-5FC7-3F4C-AE5F-D2C01EB289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3846" y="1415218"/>
              <a:ext cx="283541" cy="296738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A1C0FB03-52B5-FA42-AA8C-56C8CC69D5EE}"/>
                    </a:ext>
                  </a:extLst>
                </p:cNvPr>
                <p:cNvSpPr txBox="1"/>
                <p:nvPr/>
              </p:nvSpPr>
              <p:spPr>
                <a:xfrm>
                  <a:off x="7326116" y="1409518"/>
                  <a:ext cx="323550" cy="3000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B06A580-2B2E-8849-8D22-DFA64093DF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6116" y="1409518"/>
                  <a:ext cx="323550" cy="30008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3EF2B4F-0DE9-6F4D-9F73-D1D632CC4507}"/>
              </a:ext>
            </a:extLst>
          </p:cNvPr>
          <p:cNvGrpSpPr/>
          <p:nvPr/>
        </p:nvGrpSpPr>
        <p:grpSpPr>
          <a:xfrm>
            <a:off x="1741773" y="3469757"/>
            <a:ext cx="329642" cy="302438"/>
            <a:chOff x="7326116" y="1409518"/>
            <a:chExt cx="329642" cy="302438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854B6D62-3742-B84E-AECE-2F2DF580B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3846" y="1415218"/>
              <a:ext cx="283541" cy="296738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C6377FDF-1836-054A-9204-E6CC783F6CDD}"/>
                    </a:ext>
                  </a:extLst>
                </p:cNvPr>
                <p:cNvSpPr txBox="1"/>
                <p:nvPr/>
              </p:nvSpPr>
              <p:spPr>
                <a:xfrm>
                  <a:off x="7326116" y="1409518"/>
                  <a:ext cx="329642" cy="3000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E7D7C0B-3401-3E4B-9F40-F68DF0E55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6116" y="1409518"/>
                  <a:ext cx="329642" cy="30008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21DD135F-82A2-D144-8480-3FAE87EF8858}"/>
              </a:ext>
            </a:extLst>
          </p:cNvPr>
          <p:cNvCxnSpPr>
            <a:cxnSpLocks/>
          </p:cNvCxnSpPr>
          <p:nvPr/>
        </p:nvCxnSpPr>
        <p:spPr>
          <a:xfrm flipH="1">
            <a:off x="1903548" y="3152626"/>
            <a:ext cx="1" cy="263372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2AC310B-DA41-DF4C-9099-0D54E33C7485}"/>
              </a:ext>
            </a:extLst>
          </p:cNvPr>
          <p:cNvGrpSpPr/>
          <p:nvPr/>
        </p:nvGrpSpPr>
        <p:grpSpPr>
          <a:xfrm>
            <a:off x="1511219" y="4046483"/>
            <a:ext cx="313484" cy="302438"/>
            <a:chOff x="7326116" y="1409518"/>
            <a:chExt cx="313484" cy="302438"/>
          </a:xfrm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165656E8-C39F-9C4A-8890-D6EFBD336D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3846" y="1415218"/>
              <a:ext cx="283541" cy="296738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F5B225E-7CA5-E54B-9A5D-7D5B007DEBF9}"/>
                    </a:ext>
                  </a:extLst>
                </p:cNvPr>
                <p:cNvSpPr txBox="1"/>
                <p:nvPr/>
              </p:nvSpPr>
              <p:spPr>
                <a:xfrm>
                  <a:off x="7326116" y="1409518"/>
                  <a:ext cx="313484" cy="3000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EF7BF38-043D-4A44-91D1-7C574A1B3F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6116" y="1409518"/>
                  <a:ext cx="313484" cy="30008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AA7187F-A993-A84F-A48C-BB9C7CE3F829}"/>
              </a:ext>
            </a:extLst>
          </p:cNvPr>
          <p:cNvGrpSpPr/>
          <p:nvPr/>
        </p:nvGrpSpPr>
        <p:grpSpPr>
          <a:xfrm>
            <a:off x="2511864" y="2792007"/>
            <a:ext cx="329641" cy="302438"/>
            <a:chOff x="7326116" y="1409518"/>
            <a:chExt cx="329641" cy="302438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8165B1DD-690B-8846-980A-798D3A19F7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3846" y="1415218"/>
              <a:ext cx="283541" cy="296738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EACB0658-727B-D74D-A7C4-B3EF656F6F1C}"/>
                    </a:ext>
                  </a:extLst>
                </p:cNvPr>
                <p:cNvSpPr txBox="1"/>
                <p:nvPr/>
              </p:nvSpPr>
              <p:spPr>
                <a:xfrm>
                  <a:off x="7326116" y="1409518"/>
                  <a:ext cx="329641" cy="3000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158EB377-2118-324A-94C8-CA33474110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6116" y="1409518"/>
                  <a:ext cx="329641" cy="30008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A1DAF1A-B79F-6340-A17F-EEE32D9E9AFD}"/>
              </a:ext>
            </a:extLst>
          </p:cNvPr>
          <p:cNvGrpSpPr/>
          <p:nvPr/>
        </p:nvGrpSpPr>
        <p:grpSpPr>
          <a:xfrm>
            <a:off x="2158414" y="4073632"/>
            <a:ext cx="322781" cy="302438"/>
            <a:chOff x="7326116" y="1409518"/>
            <a:chExt cx="322781" cy="302438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2B868E44-7718-0046-930F-A64884961C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3846" y="1415218"/>
              <a:ext cx="283541" cy="296738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E57F0F4-D9C6-C441-9565-ED27DDD7440E}"/>
                    </a:ext>
                  </a:extLst>
                </p:cNvPr>
                <p:cNvSpPr txBox="1"/>
                <p:nvPr/>
              </p:nvSpPr>
              <p:spPr>
                <a:xfrm>
                  <a:off x="7326116" y="1409518"/>
                  <a:ext cx="322781" cy="3000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5BD5CFFF-7B84-6D46-8F41-FBF721B9E2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6116" y="1409518"/>
                  <a:ext cx="322781" cy="300082"/>
                </a:xfrm>
                <a:prstGeom prst="rect">
                  <a:avLst/>
                </a:prstGeom>
                <a:blipFill>
                  <a:blip r:embed="rId15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01D5B870-C555-B245-99E2-1E9F6E7349CE}"/>
              </a:ext>
            </a:extLst>
          </p:cNvPr>
          <p:cNvCxnSpPr>
            <a:cxnSpLocks/>
          </p:cNvCxnSpPr>
          <p:nvPr/>
        </p:nvCxnSpPr>
        <p:spPr>
          <a:xfrm flipH="1">
            <a:off x="2400051" y="3164341"/>
            <a:ext cx="226647" cy="877077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93966679-E759-3246-A152-618E3E929D3E}"/>
              </a:ext>
            </a:extLst>
          </p:cNvPr>
          <p:cNvCxnSpPr>
            <a:cxnSpLocks/>
          </p:cNvCxnSpPr>
          <p:nvPr/>
        </p:nvCxnSpPr>
        <p:spPr>
          <a:xfrm flipH="1">
            <a:off x="1717039" y="3801412"/>
            <a:ext cx="132413" cy="245071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DE22F547-B40F-8B48-9309-9CF8D02F9F66}"/>
              </a:ext>
            </a:extLst>
          </p:cNvPr>
          <p:cNvCxnSpPr>
            <a:cxnSpLocks/>
          </p:cNvCxnSpPr>
          <p:nvPr/>
        </p:nvCxnSpPr>
        <p:spPr>
          <a:xfrm>
            <a:off x="2788833" y="3125784"/>
            <a:ext cx="212022" cy="301929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3952273-EBCD-D844-AED7-63D39B37C7E9}"/>
              </a:ext>
            </a:extLst>
          </p:cNvPr>
          <p:cNvGrpSpPr/>
          <p:nvPr/>
        </p:nvGrpSpPr>
        <p:grpSpPr>
          <a:xfrm>
            <a:off x="3217898" y="2803722"/>
            <a:ext cx="308802" cy="302438"/>
            <a:chOff x="7326116" y="1409518"/>
            <a:chExt cx="308802" cy="302438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C8E8D296-43EF-4D49-868F-A3A6895D15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3846" y="1415218"/>
              <a:ext cx="283541" cy="296738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FB5D3002-16AE-D04E-A8E5-3812919EDEA7}"/>
                    </a:ext>
                  </a:extLst>
                </p:cNvPr>
                <p:cNvSpPr txBox="1"/>
                <p:nvPr/>
              </p:nvSpPr>
              <p:spPr>
                <a:xfrm>
                  <a:off x="7326116" y="1409518"/>
                  <a:ext cx="308802" cy="3000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4859BFB9-EBA0-984C-831C-87B8664F9F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6116" y="1409518"/>
                  <a:ext cx="308802" cy="30008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C753075D-8DCB-824B-91CB-664E2CB1A288}"/>
              </a:ext>
            </a:extLst>
          </p:cNvPr>
          <p:cNvGrpSpPr/>
          <p:nvPr/>
        </p:nvGrpSpPr>
        <p:grpSpPr>
          <a:xfrm>
            <a:off x="2939526" y="3467127"/>
            <a:ext cx="329642" cy="302438"/>
            <a:chOff x="7326116" y="1409518"/>
            <a:chExt cx="329642" cy="302438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F34CD48F-35FF-2D4F-B0EC-8CE213F487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3846" y="1415218"/>
              <a:ext cx="283541" cy="296738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589C70CA-E131-0F4D-B6F7-6455BC796993}"/>
                    </a:ext>
                  </a:extLst>
                </p:cNvPr>
                <p:cNvSpPr txBox="1"/>
                <p:nvPr/>
              </p:nvSpPr>
              <p:spPr>
                <a:xfrm>
                  <a:off x="7326116" y="1409518"/>
                  <a:ext cx="329642" cy="3000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56990FCD-1E3E-1D4A-A8EC-03D0C815FE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6116" y="1409518"/>
                  <a:ext cx="329642" cy="30008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7950E2D-A23C-C344-AE73-13A4C9856C83}"/>
              </a:ext>
            </a:extLst>
          </p:cNvPr>
          <p:cNvCxnSpPr>
            <a:cxnSpLocks/>
          </p:cNvCxnSpPr>
          <p:nvPr/>
        </p:nvCxnSpPr>
        <p:spPr>
          <a:xfrm flipH="1">
            <a:off x="3198416" y="3164341"/>
            <a:ext cx="178984" cy="258118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DD87E38B-9B17-E241-A8C7-873AE7227526}"/>
              </a:ext>
            </a:extLst>
          </p:cNvPr>
          <p:cNvCxnSpPr>
            <a:cxnSpLocks/>
          </p:cNvCxnSpPr>
          <p:nvPr/>
        </p:nvCxnSpPr>
        <p:spPr>
          <a:xfrm>
            <a:off x="2018026" y="3800705"/>
            <a:ext cx="143918" cy="261957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ontent Placeholder 2">
            <a:extLst>
              <a:ext uri="{FF2B5EF4-FFF2-40B4-BE49-F238E27FC236}">
                <a16:creationId xmlns:a16="http://schemas.microsoft.com/office/drawing/2014/main" id="{7FB58539-7442-8A48-A253-AD456582389B}"/>
              </a:ext>
            </a:extLst>
          </p:cNvPr>
          <p:cNvSpPr txBox="1">
            <a:spLocks/>
          </p:cNvSpPr>
          <p:nvPr/>
        </p:nvSpPr>
        <p:spPr>
          <a:xfrm>
            <a:off x="4413376" y="2851166"/>
            <a:ext cx="3053979" cy="949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70C0"/>
              </a:buClr>
              <a:buFont typeface="Helvetica" pitchFamily="2" charset="0"/>
              <a:buChar char="‣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1">
                  <a:lumMod val="50000"/>
                  <a:lumOff val="50000"/>
                </a:schemeClr>
              </a:buClr>
              <a:buFont typeface="Helvetica" pitchFamily="2" charset="0"/>
              <a:buChar char="-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Build a schedule online</a:t>
            </a:r>
          </a:p>
          <a:p>
            <a:pPr>
              <a:buFontTx/>
              <a:buChar char="-"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an arbitrary ordering</a:t>
            </a:r>
          </a:p>
          <a:p>
            <a:pPr marL="342900" lvl="1" indent="0">
              <a:buFont typeface="Helvetica" pitchFamily="2" charset="0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77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1" grpId="0"/>
      <p:bldP spid="146" grpId="0"/>
      <p:bldP spid="147" grpId="0"/>
      <p:bldP spid="149" grpId="0"/>
      <p:bldP spid="151" grpId="0"/>
      <p:bldP spid="152" grpId="0"/>
      <p:bldP spid="154" grpId="0"/>
      <p:bldP spid="1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99CC7-F5C8-9844-BE4D-7A611ACE4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>
            <a:normAutofit/>
          </a:bodyPr>
          <a:lstStyle/>
          <a:p>
            <a:r>
              <a:rPr lang="en-US" sz="2800" dirty="0"/>
              <a:t>Realizer and </a:t>
            </a:r>
            <a:r>
              <a:rPr lang="en-US" dirty="0"/>
              <a:t>d</a:t>
            </a:r>
            <a:r>
              <a:rPr lang="en-US" sz="2800" dirty="0"/>
              <a:t>imension of a </a:t>
            </a:r>
            <a:r>
              <a:rPr lang="en-US" dirty="0" err="1"/>
              <a:t>p</a:t>
            </a:r>
            <a:r>
              <a:rPr lang="en-US" sz="2800" dirty="0" err="1"/>
              <a:t>oset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EA5955-6E90-B544-8789-79CB8C29FF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3880" y="1669703"/>
                <a:ext cx="4539698" cy="25370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>
                    <a:solidFill>
                      <a:schemeClr val="accent1"/>
                    </a:solidFill>
                  </a:rPr>
                  <a:t>Realizer</a:t>
                </a:r>
                <a:r>
                  <a:rPr lang="en-US" sz="1800" dirty="0"/>
                  <a:t> of P is a set of linear orders: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800" i="1" baseline="-25000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= {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800" b="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80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800" i="1" baseline="-2500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} 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such that: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nary>
                      <m:naryPr>
                        <m:chr m:val="⋂"/>
                        <m:subHide m:val="on"/>
                        <m:supHide m:val="on"/>
                        <m:ctrlP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… </m:t>
                        </m:r>
                        <m:nary>
                          <m:naryPr>
                            <m:chr m:val="⋂"/>
                            <m:subHide m:val="on"/>
                            <m:supHide m:val="on"/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800" i="1" baseline="-25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nary>
                      </m:e>
                    </m:nary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chemeClr val="accent1"/>
                    </a:solidFill>
                  </a:rPr>
                  <a:t>Dimension</a:t>
                </a:r>
                <a:r>
                  <a:rPr lang="en-US" sz="1800" dirty="0"/>
                  <a:t> of P is the minimum size of a realizer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EA5955-6E90-B544-8789-79CB8C29FF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3880" y="1669703"/>
                <a:ext cx="4539698" cy="2537065"/>
              </a:xfrm>
              <a:blipFill>
                <a:blip r:embed="rId3"/>
                <a:stretch>
                  <a:fillRect l="-836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210C36D8-522E-D446-AC3E-95D9173FF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CDA500E4-CB0A-C443-B35D-FD0AC2292371}" type="slidenum">
              <a:rPr lang="en-US" smtClean="0"/>
              <a:t>11</a:t>
            </a:fld>
            <a:endParaRPr lang="en-US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315B282-D29B-C448-891B-95BBC4EEDC27}"/>
              </a:ext>
            </a:extLst>
          </p:cNvPr>
          <p:cNvGrpSpPr/>
          <p:nvPr/>
        </p:nvGrpSpPr>
        <p:grpSpPr>
          <a:xfrm>
            <a:off x="5398715" y="1533141"/>
            <a:ext cx="2015481" cy="1584063"/>
            <a:chOff x="6156364" y="1644860"/>
            <a:chExt cx="2015481" cy="158406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B203AA6-30CF-2B45-9802-B7273BE6A459}"/>
                </a:ext>
              </a:extLst>
            </p:cNvPr>
            <p:cNvGrpSpPr/>
            <p:nvPr/>
          </p:nvGrpSpPr>
          <p:grpSpPr>
            <a:xfrm>
              <a:off x="6389193" y="1644860"/>
              <a:ext cx="323550" cy="302438"/>
              <a:chOff x="7326116" y="1409518"/>
              <a:chExt cx="323550" cy="302438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93CA3BEE-15C7-AB44-A001-3D8C5E1C4B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43846" y="1415218"/>
                <a:ext cx="283541" cy="296738"/>
              </a:xfrm>
              <a:prstGeom prst="ellipse">
                <a:avLst/>
              </a:prstGeom>
              <a:noFill/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3B06A580-2B2E-8849-8D22-DFA64093DF52}"/>
                      </a:ext>
                    </a:extLst>
                  </p:cNvPr>
                  <p:cNvSpPr txBox="1"/>
                  <p:nvPr/>
                </p:nvSpPr>
                <p:spPr>
                  <a:xfrm>
                    <a:off x="7326116" y="1409518"/>
                    <a:ext cx="323550" cy="3000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3B06A580-2B2E-8849-8D22-DFA64093DF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6116" y="1409518"/>
                    <a:ext cx="323550" cy="30008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2D9FC7C-29A2-7D41-A0C0-2D564EB3B7DE}"/>
                </a:ext>
              </a:extLst>
            </p:cNvPr>
            <p:cNvGrpSpPr/>
            <p:nvPr/>
          </p:nvGrpSpPr>
          <p:grpSpPr>
            <a:xfrm>
              <a:off x="6386918" y="2322610"/>
              <a:ext cx="329642" cy="302438"/>
              <a:chOff x="7326116" y="1409518"/>
              <a:chExt cx="329642" cy="302438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BE34754-1C71-E248-933A-760267D8FE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43846" y="1415218"/>
                <a:ext cx="283541" cy="296738"/>
              </a:xfrm>
              <a:prstGeom prst="ellipse">
                <a:avLst/>
              </a:prstGeom>
              <a:noFill/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E7D7C0B-3401-3E4B-9F40-F68DF0E55626}"/>
                      </a:ext>
                    </a:extLst>
                  </p:cNvPr>
                  <p:cNvSpPr txBox="1"/>
                  <p:nvPr/>
                </p:nvSpPr>
                <p:spPr>
                  <a:xfrm>
                    <a:off x="7326116" y="1409518"/>
                    <a:ext cx="329642" cy="3000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E7D7C0B-3401-3E4B-9F40-F68DF0E556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6116" y="1409518"/>
                    <a:ext cx="329642" cy="30008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EFEE2D68-A499-C74C-B676-E4225D73B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48693" y="2005479"/>
              <a:ext cx="1" cy="263372"/>
            </a:xfrm>
            <a:prstGeom prst="straightConnector1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A604244-3A42-FD4F-B281-2634ACAF30BA}"/>
                </a:ext>
              </a:extLst>
            </p:cNvPr>
            <p:cNvGrpSpPr/>
            <p:nvPr/>
          </p:nvGrpSpPr>
          <p:grpSpPr>
            <a:xfrm>
              <a:off x="6156364" y="2899336"/>
              <a:ext cx="313484" cy="302438"/>
              <a:chOff x="7326116" y="1409518"/>
              <a:chExt cx="313484" cy="302438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70C9D46C-37EC-A249-A7F2-E7EDB61FE1A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43846" y="1415218"/>
                <a:ext cx="283541" cy="296738"/>
              </a:xfrm>
              <a:prstGeom prst="ellipse">
                <a:avLst/>
              </a:prstGeom>
              <a:noFill/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EF7BF38-043D-4A44-91D1-7C574A1B3F4C}"/>
                      </a:ext>
                    </a:extLst>
                  </p:cNvPr>
                  <p:cNvSpPr txBox="1"/>
                  <p:nvPr/>
                </p:nvSpPr>
                <p:spPr>
                  <a:xfrm>
                    <a:off x="7326116" y="1409518"/>
                    <a:ext cx="313484" cy="3000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EF7BF38-043D-4A44-91D1-7C574A1B3F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6116" y="1409518"/>
                    <a:ext cx="313484" cy="30008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6B1C1EC-CDC1-0B46-9D33-36BFC5C54479}"/>
                </a:ext>
              </a:extLst>
            </p:cNvPr>
            <p:cNvGrpSpPr/>
            <p:nvPr/>
          </p:nvGrpSpPr>
          <p:grpSpPr>
            <a:xfrm>
              <a:off x="7157009" y="1644860"/>
              <a:ext cx="329641" cy="302438"/>
              <a:chOff x="7326116" y="1409518"/>
              <a:chExt cx="329641" cy="302438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26A4D160-5DC9-AC4D-BB69-D2D096660C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43846" y="1415218"/>
                <a:ext cx="283541" cy="296738"/>
              </a:xfrm>
              <a:prstGeom prst="ellipse">
                <a:avLst/>
              </a:prstGeom>
              <a:noFill/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158EB377-2118-324A-94C8-CA3347411000}"/>
                      </a:ext>
                    </a:extLst>
                  </p:cNvPr>
                  <p:cNvSpPr txBox="1"/>
                  <p:nvPr/>
                </p:nvSpPr>
                <p:spPr>
                  <a:xfrm>
                    <a:off x="7326116" y="1409518"/>
                    <a:ext cx="329641" cy="3000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158EB377-2118-324A-94C8-CA33474110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6116" y="1409518"/>
                    <a:ext cx="329641" cy="30008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51CA22D-EE53-AB4B-A93D-7AAA02F43005}"/>
                </a:ext>
              </a:extLst>
            </p:cNvPr>
            <p:cNvGrpSpPr/>
            <p:nvPr/>
          </p:nvGrpSpPr>
          <p:grpSpPr>
            <a:xfrm>
              <a:off x="6803559" y="2926485"/>
              <a:ext cx="322781" cy="302438"/>
              <a:chOff x="7326116" y="1409518"/>
              <a:chExt cx="322781" cy="302438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41F866D-A65A-7845-BB49-51789F2FDD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43846" y="1415218"/>
                <a:ext cx="283541" cy="296738"/>
              </a:xfrm>
              <a:prstGeom prst="ellipse">
                <a:avLst/>
              </a:prstGeom>
              <a:noFill/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5BD5CFFF-7B84-6D46-8F41-FBF721B9E2B4}"/>
                      </a:ext>
                    </a:extLst>
                  </p:cNvPr>
                  <p:cNvSpPr txBox="1"/>
                  <p:nvPr/>
                </p:nvSpPr>
                <p:spPr>
                  <a:xfrm>
                    <a:off x="7326116" y="1409518"/>
                    <a:ext cx="322781" cy="3000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5BD5CFFF-7B84-6D46-8F41-FBF721B9E2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6116" y="1409518"/>
                    <a:ext cx="322781" cy="30008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54067B3-F9CE-ED43-918C-9BD9990BFF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45196" y="2017194"/>
              <a:ext cx="226647" cy="877077"/>
            </a:xfrm>
            <a:prstGeom prst="straightConnector1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D4F7E86-3C34-E24F-B339-BA72D3F79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2184" y="2654265"/>
              <a:ext cx="132413" cy="245071"/>
            </a:xfrm>
            <a:prstGeom prst="straightConnector1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B15D7EC-FB32-CA40-8784-E9F76F87EAE4}"/>
                </a:ext>
              </a:extLst>
            </p:cNvPr>
            <p:cNvCxnSpPr>
              <a:cxnSpLocks/>
            </p:cNvCxnSpPr>
            <p:nvPr/>
          </p:nvCxnSpPr>
          <p:spPr>
            <a:xfrm>
              <a:off x="7433978" y="1978637"/>
              <a:ext cx="212022" cy="301929"/>
            </a:xfrm>
            <a:prstGeom prst="straightConnector1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1D00A54-FCBF-564D-902D-98BA54BB7980}"/>
                </a:ext>
              </a:extLst>
            </p:cNvPr>
            <p:cNvGrpSpPr/>
            <p:nvPr/>
          </p:nvGrpSpPr>
          <p:grpSpPr>
            <a:xfrm>
              <a:off x="7863043" y="1656575"/>
              <a:ext cx="308802" cy="302438"/>
              <a:chOff x="7326116" y="1409518"/>
              <a:chExt cx="308802" cy="302438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E56B1387-18F8-9243-B185-B03C6405C0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43846" y="1415218"/>
                <a:ext cx="283541" cy="296738"/>
              </a:xfrm>
              <a:prstGeom prst="ellipse">
                <a:avLst/>
              </a:prstGeom>
              <a:noFill/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4859BFB9-EBA0-984C-831C-87B8664F9F03}"/>
                      </a:ext>
                    </a:extLst>
                  </p:cNvPr>
                  <p:cNvSpPr txBox="1"/>
                  <p:nvPr/>
                </p:nvSpPr>
                <p:spPr>
                  <a:xfrm>
                    <a:off x="7326116" y="1409518"/>
                    <a:ext cx="308802" cy="3000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4859BFB9-EBA0-984C-831C-87B8664F9F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6116" y="1409518"/>
                    <a:ext cx="308802" cy="30008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5F555D5-5BA4-B441-B5CC-D5A07D45E74F}"/>
                </a:ext>
              </a:extLst>
            </p:cNvPr>
            <p:cNvGrpSpPr/>
            <p:nvPr/>
          </p:nvGrpSpPr>
          <p:grpSpPr>
            <a:xfrm>
              <a:off x="7584671" y="2319980"/>
              <a:ext cx="329642" cy="302438"/>
              <a:chOff x="7326116" y="1409518"/>
              <a:chExt cx="329642" cy="302438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61B98F7E-CAAC-8E43-A84C-AA53C0230D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43846" y="1415218"/>
                <a:ext cx="283541" cy="296738"/>
              </a:xfrm>
              <a:prstGeom prst="ellipse">
                <a:avLst/>
              </a:prstGeom>
              <a:noFill/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56990FCD-1E3E-1D4A-A8EC-03D0C815FEE4}"/>
                      </a:ext>
                    </a:extLst>
                  </p:cNvPr>
                  <p:cNvSpPr txBox="1"/>
                  <p:nvPr/>
                </p:nvSpPr>
                <p:spPr>
                  <a:xfrm>
                    <a:off x="7326116" y="1409518"/>
                    <a:ext cx="329642" cy="3000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56990FCD-1E3E-1D4A-A8EC-03D0C815FE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6116" y="1409518"/>
                    <a:ext cx="329642" cy="30008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E5DE6A18-B44F-9844-8703-EA99CE6F2B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3561" y="2017194"/>
              <a:ext cx="178984" cy="258118"/>
            </a:xfrm>
            <a:prstGeom prst="straightConnector1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7DAA05AA-E151-114B-9A2A-204D9056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663171" y="2653558"/>
              <a:ext cx="143918" cy="261957"/>
            </a:xfrm>
            <a:prstGeom prst="straightConnector1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37EF02B3-3BF9-3145-B525-5F17E742A05B}"/>
                  </a:ext>
                </a:extLst>
              </p:cNvPr>
              <p:cNvSpPr/>
              <p:nvPr/>
            </p:nvSpPr>
            <p:spPr>
              <a:xfrm>
                <a:off x="5344566" y="3445217"/>
                <a:ext cx="182505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37EF02B3-3BF9-3145-B525-5F17E742A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566" y="3445217"/>
                <a:ext cx="1825051" cy="338554"/>
              </a:xfrm>
              <a:prstGeom prst="rect">
                <a:avLst/>
              </a:prstGeom>
              <a:blipFill>
                <a:blip r:embed="rId1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7937B69C-0E18-C34B-8FBE-F0CE69ECBC1D}"/>
                  </a:ext>
                </a:extLst>
              </p:cNvPr>
              <p:cNvSpPr/>
              <p:nvPr/>
            </p:nvSpPr>
            <p:spPr>
              <a:xfrm>
                <a:off x="383259" y="3902371"/>
                <a:ext cx="486031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Realizer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	- Covers all pairwise orderings!</a:t>
                </a:r>
              </a:p>
            </p:txBody>
          </p:sp>
        </mc:Choice>
        <mc:Fallback xmlns="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7937B69C-0E18-C34B-8FBE-F0CE69ECB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59" y="3902371"/>
                <a:ext cx="4860319" cy="646331"/>
              </a:xfrm>
              <a:prstGeom prst="rect">
                <a:avLst/>
              </a:prstGeom>
              <a:blipFill>
                <a:blip r:embed="rId12"/>
                <a:stretch>
                  <a:fillRect t="-192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D36C9CF-945C-4341-B02D-6DB13E17B967}"/>
                  </a:ext>
                </a:extLst>
              </p:cNvPr>
              <p:cNvSpPr/>
              <p:nvPr/>
            </p:nvSpPr>
            <p:spPr>
              <a:xfrm>
                <a:off x="5338668" y="3836174"/>
                <a:ext cx="17849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D36C9CF-945C-4341-B02D-6DB13E17B9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668" y="3836174"/>
                <a:ext cx="1784911" cy="338554"/>
              </a:xfrm>
              <a:prstGeom prst="rect">
                <a:avLst/>
              </a:prstGeom>
              <a:blipFill>
                <a:blip r:embed="rId1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3B18A09-44DE-4041-9818-BDA5EA0D957B}"/>
                  </a:ext>
                </a:extLst>
              </p:cNvPr>
              <p:cNvSpPr/>
              <p:nvPr/>
            </p:nvSpPr>
            <p:spPr>
              <a:xfrm>
                <a:off x="5338668" y="4210148"/>
                <a:ext cx="17849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3B18A09-44DE-4041-9818-BDA5EA0D9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668" y="4210148"/>
                <a:ext cx="1784911" cy="338554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DC2789-CF3A-4141-8EA9-06622FCD7E2E}"/>
                  </a:ext>
                </a:extLst>
              </p:cNvPr>
              <p:cNvSpPr txBox="1"/>
              <p:nvPr/>
            </p:nvSpPr>
            <p:spPr>
              <a:xfrm>
                <a:off x="5536144" y="4676711"/>
                <a:ext cx="13456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 dirty="0" smtClean="0">
                          <a:latin typeface="Cambria Math" panose="02040503050406030204" pitchFamily="18" charset="0"/>
                        </a:rPr>
                        <m:t>dim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) = 3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DC2789-CF3A-4141-8EA9-06622FCD7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144" y="4676711"/>
                <a:ext cx="1345625" cy="338554"/>
              </a:xfrm>
              <a:prstGeom prst="rect">
                <a:avLst/>
              </a:prstGeom>
              <a:blipFill>
                <a:blip r:embed="rId1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150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42BFD-9966-8643-A9D1-D410C5753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CDA500E4-CB0A-C443-B35D-FD0AC2292371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8FE19EE-C857-3E49-B83C-30A17414A5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304271"/>
                <a:ext cx="8301498" cy="110463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kern="120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Adaptive chain covering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Online dimension algorithm </a:t>
                </a: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28FE19EE-C857-3E49-B83C-30A17414A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04271"/>
                <a:ext cx="8301498" cy="1104636"/>
              </a:xfrm>
              <a:prstGeom prst="rect">
                <a:avLst/>
              </a:prstGeom>
              <a:blipFill>
                <a:blip r:embed="rId3"/>
                <a:stretch>
                  <a:fillRect l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4BD55E55-A921-9244-AF12-330C8ABF9EE3}"/>
              </a:ext>
            </a:extLst>
          </p:cNvPr>
          <p:cNvSpPr txBox="1">
            <a:spLocks/>
          </p:cNvSpPr>
          <p:nvPr/>
        </p:nvSpPr>
        <p:spPr>
          <a:xfrm>
            <a:off x="628650" y="1266784"/>
            <a:ext cx="3670505" cy="418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70C0"/>
              </a:buClr>
              <a:buFont typeface="Helvetica" pitchFamily="2" charset="0"/>
              <a:buChar char="‣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1">
                  <a:lumMod val="50000"/>
                  <a:lumOff val="50000"/>
                </a:schemeClr>
              </a:buClr>
              <a:buFont typeface="Helvetica" pitchFamily="2" charset="0"/>
              <a:buChar char="-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tx2"/>
                </a:solidFill>
              </a:rPr>
              <a:t>Decompose P into chains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B70639C2-7298-C241-BBDF-4AC616FC3515}"/>
              </a:ext>
            </a:extLst>
          </p:cNvPr>
          <p:cNvSpPr txBox="1">
            <a:spLocks/>
          </p:cNvSpPr>
          <p:nvPr/>
        </p:nvSpPr>
        <p:spPr>
          <a:xfrm>
            <a:off x="5127335" y="1266784"/>
            <a:ext cx="3670505" cy="418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70C0"/>
              </a:buClr>
              <a:buFont typeface="Helvetica" pitchFamily="2" charset="0"/>
              <a:buChar char="‣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1">
                  <a:lumMod val="50000"/>
                  <a:lumOff val="50000"/>
                </a:schemeClr>
              </a:buClr>
              <a:buFont typeface="Helvetica" pitchFamily="2" charset="0"/>
              <a:buChar char="-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2"/>
                </a:solidFill>
              </a:rPr>
              <a:t>Compute linear extensions of 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8346CB-37CF-2F49-B51C-814ED282288C}"/>
              </a:ext>
            </a:extLst>
          </p:cNvPr>
          <p:cNvSpPr>
            <a:spLocks noChangeAspect="1"/>
          </p:cNvSpPr>
          <p:nvPr/>
        </p:nvSpPr>
        <p:spPr>
          <a:xfrm>
            <a:off x="3808253" y="1193796"/>
            <a:ext cx="199181" cy="20845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89F1F0-69E3-AA42-9F63-A3D4F3F5C788}"/>
                  </a:ext>
                </a:extLst>
              </p:cNvPr>
              <p:cNvSpPr txBox="1"/>
              <p:nvPr/>
            </p:nvSpPr>
            <p:spPr>
              <a:xfrm>
                <a:off x="3748567" y="1159974"/>
                <a:ext cx="308675" cy="277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89F1F0-69E3-AA42-9F63-A3D4F3F5C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567" y="1159974"/>
                <a:ext cx="308675" cy="277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F2785F94-DCAC-A045-A5FF-DE7E68F3654A}"/>
              </a:ext>
            </a:extLst>
          </p:cNvPr>
          <p:cNvSpPr>
            <a:spLocks noChangeAspect="1"/>
          </p:cNvSpPr>
          <p:nvPr/>
        </p:nvSpPr>
        <p:spPr>
          <a:xfrm>
            <a:off x="3806655" y="1669899"/>
            <a:ext cx="199180" cy="20845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23FD36-A65E-1E41-A29D-52200751A873}"/>
                  </a:ext>
                </a:extLst>
              </p:cNvPr>
              <p:cNvSpPr txBox="1"/>
              <p:nvPr/>
            </p:nvSpPr>
            <p:spPr>
              <a:xfrm>
                <a:off x="3764382" y="1636077"/>
                <a:ext cx="314573" cy="277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23FD36-A65E-1E41-A29D-52200751A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382" y="1636077"/>
                <a:ext cx="314573" cy="277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748049-5591-6D42-A043-D6FCC4C6A3EA}"/>
              </a:ext>
            </a:extLst>
          </p:cNvPr>
          <p:cNvCxnSpPr>
            <a:cxnSpLocks/>
          </p:cNvCxnSpPr>
          <p:nvPr/>
        </p:nvCxnSpPr>
        <p:spPr>
          <a:xfrm flipH="1">
            <a:off x="3907842" y="1443117"/>
            <a:ext cx="1" cy="185012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7B81370-C5F7-204E-8B91-0CBC25467258}"/>
              </a:ext>
            </a:extLst>
          </p:cNvPr>
          <p:cNvSpPr>
            <a:spLocks noChangeAspect="1"/>
          </p:cNvSpPr>
          <p:nvPr/>
        </p:nvSpPr>
        <p:spPr>
          <a:xfrm>
            <a:off x="3644696" y="2075035"/>
            <a:ext cx="199181" cy="20845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183F49-1E4F-9544-A197-EB0A98DCB698}"/>
                  </a:ext>
                </a:extLst>
              </p:cNvPr>
              <p:cNvSpPr txBox="1"/>
              <p:nvPr/>
            </p:nvSpPr>
            <p:spPr>
              <a:xfrm>
                <a:off x="3593716" y="2041213"/>
                <a:ext cx="300274" cy="277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183F49-1E4F-9544-A197-EB0A98DCB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716" y="2041213"/>
                <a:ext cx="300274" cy="277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8960CE2A-90BA-3845-8424-BAFE58AD30D6}"/>
              </a:ext>
            </a:extLst>
          </p:cNvPr>
          <p:cNvSpPr>
            <a:spLocks noChangeAspect="1"/>
          </p:cNvSpPr>
          <p:nvPr/>
        </p:nvSpPr>
        <p:spPr>
          <a:xfrm>
            <a:off x="4287991" y="1193796"/>
            <a:ext cx="199181" cy="20845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51A1C4-C201-F445-BA16-B8F31F1A82BB}"/>
                  </a:ext>
                </a:extLst>
              </p:cNvPr>
              <p:cNvSpPr txBox="1"/>
              <p:nvPr/>
            </p:nvSpPr>
            <p:spPr>
              <a:xfrm>
                <a:off x="4237013" y="1159974"/>
                <a:ext cx="306687" cy="277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51A1C4-C201-F445-BA16-B8F31F1A8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013" y="1159974"/>
                <a:ext cx="306687" cy="277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441C5B72-025D-AF4F-AF9A-4E36B45A0B64}"/>
              </a:ext>
            </a:extLst>
          </p:cNvPr>
          <p:cNvSpPr>
            <a:spLocks noChangeAspect="1"/>
          </p:cNvSpPr>
          <p:nvPr/>
        </p:nvSpPr>
        <p:spPr>
          <a:xfrm>
            <a:off x="4099335" y="2094106"/>
            <a:ext cx="199181" cy="20845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43D8E7-023B-6F44-B4AA-683B1295F921}"/>
                  </a:ext>
                </a:extLst>
              </p:cNvPr>
              <p:cNvSpPr txBox="1"/>
              <p:nvPr/>
            </p:nvSpPr>
            <p:spPr>
              <a:xfrm>
                <a:off x="4065772" y="2060284"/>
                <a:ext cx="309380" cy="277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43D8E7-023B-6F44-B4AA-683B1295F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772" y="2060284"/>
                <a:ext cx="309380" cy="277000"/>
              </a:xfrm>
              <a:prstGeom prst="rect">
                <a:avLst/>
              </a:prstGeom>
              <a:blipFill>
                <a:blip r:embed="rId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E6EAC4-896D-F24E-A5D5-0ED1A1996B72}"/>
              </a:ext>
            </a:extLst>
          </p:cNvPr>
          <p:cNvCxnSpPr>
            <a:cxnSpLocks/>
          </p:cNvCxnSpPr>
          <p:nvPr/>
        </p:nvCxnSpPr>
        <p:spPr>
          <a:xfrm flipH="1">
            <a:off x="4187350" y="1464837"/>
            <a:ext cx="159214" cy="616125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02C53AD-23CF-E64F-93BE-288CAB439193}"/>
              </a:ext>
            </a:extLst>
          </p:cNvPr>
          <p:cNvCxnSpPr>
            <a:cxnSpLocks/>
          </p:cNvCxnSpPr>
          <p:nvPr/>
        </p:nvCxnSpPr>
        <p:spPr>
          <a:xfrm flipH="1">
            <a:off x="3776824" y="1898874"/>
            <a:ext cx="93017" cy="172156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EC9E6E3-A4B3-E840-9BFA-7887D36DD932}"/>
              </a:ext>
            </a:extLst>
          </p:cNvPr>
          <p:cNvCxnSpPr>
            <a:cxnSpLocks/>
          </p:cNvCxnSpPr>
          <p:nvPr/>
        </p:nvCxnSpPr>
        <p:spPr>
          <a:xfrm>
            <a:off x="4470099" y="1424261"/>
            <a:ext cx="148940" cy="212098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97899733-04FA-8E4D-AB1A-2535F1B8165D}"/>
              </a:ext>
            </a:extLst>
          </p:cNvPr>
          <p:cNvSpPr>
            <a:spLocks noChangeAspect="1"/>
          </p:cNvSpPr>
          <p:nvPr/>
        </p:nvSpPr>
        <p:spPr>
          <a:xfrm>
            <a:off x="4783962" y="1202026"/>
            <a:ext cx="199181" cy="20845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BCB26A1-25D4-8944-A79A-3F55BCEED803}"/>
                  </a:ext>
                </a:extLst>
              </p:cNvPr>
              <p:cNvSpPr txBox="1"/>
              <p:nvPr/>
            </p:nvSpPr>
            <p:spPr>
              <a:xfrm>
                <a:off x="4732980" y="1168204"/>
                <a:ext cx="295337" cy="277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BCB26A1-25D4-8944-A79A-3F55BCEED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980" y="1168204"/>
                <a:ext cx="295337" cy="277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EB92F0AC-0D33-9F45-A088-D81FE3033C74}"/>
              </a:ext>
            </a:extLst>
          </p:cNvPr>
          <p:cNvSpPr>
            <a:spLocks noChangeAspect="1"/>
          </p:cNvSpPr>
          <p:nvPr/>
        </p:nvSpPr>
        <p:spPr>
          <a:xfrm>
            <a:off x="4588413" y="1668051"/>
            <a:ext cx="199180" cy="208452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A66B5F-3944-7B4A-84A9-CD6023AA3A94}"/>
                  </a:ext>
                </a:extLst>
              </p:cNvPr>
              <p:cNvSpPr txBox="1"/>
              <p:nvPr/>
            </p:nvSpPr>
            <p:spPr>
              <a:xfrm>
                <a:off x="4554849" y="1634229"/>
                <a:ext cx="317138" cy="277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A66B5F-3944-7B4A-84A9-CD6023AA3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849" y="1634229"/>
                <a:ext cx="317138" cy="277000"/>
              </a:xfrm>
              <a:prstGeom prst="rect">
                <a:avLst/>
              </a:prstGeom>
              <a:blipFill>
                <a:blip r:embed="rId10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F877A92-E7CD-A348-ADCC-DA5321D5D55D}"/>
              </a:ext>
            </a:extLst>
          </p:cNvPr>
          <p:cNvCxnSpPr>
            <a:cxnSpLocks/>
          </p:cNvCxnSpPr>
          <p:nvPr/>
        </p:nvCxnSpPr>
        <p:spPr>
          <a:xfrm flipH="1">
            <a:off x="4757821" y="1451347"/>
            <a:ext cx="125732" cy="181322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26EB23F-9DB3-1E43-8A40-F425A02CD1AB}"/>
              </a:ext>
            </a:extLst>
          </p:cNvPr>
          <p:cNvCxnSpPr>
            <a:cxnSpLocks/>
          </p:cNvCxnSpPr>
          <p:nvPr/>
        </p:nvCxnSpPr>
        <p:spPr>
          <a:xfrm>
            <a:off x="3988259" y="1898377"/>
            <a:ext cx="101099" cy="184018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23C4EEA-B37A-2E45-93DB-DBEE12A23A5A}"/>
              </a:ext>
            </a:extLst>
          </p:cNvPr>
          <p:cNvSpPr/>
          <p:nvPr/>
        </p:nvSpPr>
        <p:spPr>
          <a:xfrm>
            <a:off x="1129858" y="2059581"/>
            <a:ext cx="434734" cy="380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C1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8C32968-64FB-B849-B10A-7A349E1FFB35}"/>
              </a:ext>
            </a:extLst>
          </p:cNvPr>
          <p:cNvGrpSpPr/>
          <p:nvPr/>
        </p:nvGrpSpPr>
        <p:grpSpPr>
          <a:xfrm>
            <a:off x="1169849" y="2461376"/>
            <a:ext cx="323550" cy="302438"/>
            <a:chOff x="7326116" y="1409518"/>
            <a:chExt cx="323550" cy="30243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717E6D4-8141-CD49-954E-828ECA8543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3846" y="1415218"/>
              <a:ext cx="283541" cy="296738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9473B3F-CFFF-3A45-84C6-4FAF679403FC}"/>
                    </a:ext>
                  </a:extLst>
                </p:cNvPr>
                <p:cNvSpPr txBox="1"/>
                <p:nvPr/>
              </p:nvSpPr>
              <p:spPr>
                <a:xfrm>
                  <a:off x="7326116" y="1409518"/>
                  <a:ext cx="323550" cy="3000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08672DA4-73F7-6B42-AB8A-42F2231584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6116" y="1409518"/>
                  <a:ext cx="323550" cy="30008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B7D47EC-E1CE-6447-9489-7F1C00B864E9}"/>
                  </a:ext>
                </a:extLst>
              </p:cNvPr>
              <p:cNvSpPr/>
              <p:nvPr/>
            </p:nvSpPr>
            <p:spPr>
              <a:xfrm>
                <a:off x="5482594" y="2352608"/>
                <a:ext cx="83862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1 =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B7D47EC-E1CE-6447-9489-7F1C00B86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94" y="2352608"/>
                <a:ext cx="838627" cy="307777"/>
              </a:xfrm>
              <a:prstGeom prst="rect">
                <a:avLst/>
              </a:prstGeom>
              <a:blipFill>
                <a:blip r:embed="rId1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C065998-AEB4-3649-841C-8D534E0A8D72}"/>
              </a:ext>
            </a:extLst>
          </p:cNvPr>
          <p:cNvCxnSpPr>
            <a:cxnSpLocks/>
          </p:cNvCxnSpPr>
          <p:nvPr/>
        </p:nvCxnSpPr>
        <p:spPr>
          <a:xfrm flipH="1">
            <a:off x="1329349" y="2821995"/>
            <a:ext cx="1" cy="263372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8FEB050-55F4-8042-B62D-21D9261384A0}"/>
              </a:ext>
            </a:extLst>
          </p:cNvPr>
          <p:cNvGrpSpPr/>
          <p:nvPr/>
        </p:nvGrpSpPr>
        <p:grpSpPr>
          <a:xfrm>
            <a:off x="1180278" y="3149821"/>
            <a:ext cx="329642" cy="302438"/>
            <a:chOff x="7326116" y="1409518"/>
            <a:chExt cx="329642" cy="302438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73D4F64-9D21-6B4E-8FC1-7780E58EA0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3846" y="1415218"/>
              <a:ext cx="283541" cy="296738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AD87635-BA8C-3040-94DC-53A2A2E492A7}"/>
                    </a:ext>
                  </a:extLst>
                </p:cNvPr>
                <p:cNvSpPr txBox="1"/>
                <p:nvPr/>
              </p:nvSpPr>
              <p:spPr>
                <a:xfrm>
                  <a:off x="7326116" y="1409518"/>
                  <a:ext cx="329642" cy="3000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71F365A4-0E09-124F-A09D-B0B3170686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6116" y="1409518"/>
                  <a:ext cx="329642" cy="30008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7E610B5-88E7-7D46-98C7-8C85EC7C6745}"/>
                  </a:ext>
                </a:extLst>
              </p:cNvPr>
              <p:cNvSpPr/>
              <p:nvPr/>
            </p:nvSpPr>
            <p:spPr>
              <a:xfrm>
                <a:off x="5429790" y="2357209"/>
                <a:ext cx="1096689" cy="3186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1 =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7E610B5-88E7-7D46-98C7-8C85EC7C67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790" y="2357209"/>
                <a:ext cx="1096689" cy="318626"/>
              </a:xfrm>
              <a:prstGeom prst="rect">
                <a:avLst/>
              </a:prstGeom>
              <a:blipFill>
                <a:blip r:embed="rId1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70D638E7-758D-A348-93DE-C9BF961FA7CB}"/>
              </a:ext>
            </a:extLst>
          </p:cNvPr>
          <p:cNvSpPr/>
          <p:nvPr/>
        </p:nvSpPr>
        <p:spPr>
          <a:xfrm>
            <a:off x="1955752" y="2067235"/>
            <a:ext cx="434734" cy="380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C2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878DD6-EB6B-0742-85F9-F9988EB3B7ED}"/>
              </a:ext>
            </a:extLst>
          </p:cNvPr>
          <p:cNvGrpSpPr/>
          <p:nvPr/>
        </p:nvGrpSpPr>
        <p:grpSpPr>
          <a:xfrm>
            <a:off x="1973919" y="2457099"/>
            <a:ext cx="323550" cy="302438"/>
            <a:chOff x="7326116" y="1409518"/>
            <a:chExt cx="323550" cy="302438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167D802-EEF5-9949-8265-714AAA8AD3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3846" y="1415218"/>
              <a:ext cx="283541" cy="296738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2F7C40A-AF8D-D94E-8CC2-459FB1D8B67F}"/>
                    </a:ext>
                  </a:extLst>
                </p:cNvPr>
                <p:cNvSpPr txBox="1"/>
                <p:nvPr/>
              </p:nvSpPr>
              <p:spPr>
                <a:xfrm>
                  <a:off x="7326116" y="1409518"/>
                  <a:ext cx="323550" cy="3000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F07E8212-C801-1347-92F9-42C93DF25A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6116" y="1409518"/>
                  <a:ext cx="323550" cy="30008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1F46892-A4A2-4C45-BC5B-17DC8D3AADEE}"/>
                  </a:ext>
                </a:extLst>
              </p:cNvPr>
              <p:cNvSpPr/>
              <p:nvPr/>
            </p:nvSpPr>
            <p:spPr>
              <a:xfrm>
                <a:off x="5486274" y="2349244"/>
                <a:ext cx="1096689" cy="3186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1 =</m:t>
                      </m:r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1F46892-A4A2-4C45-BC5B-17DC8D3AAD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274" y="2349244"/>
                <a:ext cx="1096689" cy="318626"/>
              </a:xfrm>
              <a:prstGeom prst="rect">
                <a:avLst/>
              </a:prstGeom>
              <a:blipFill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6608B64-1D0A-D24A-ABF0-2D5ACAFCB1DB}"/>
                  </a:ext>
                </a:extLst>
              </p:cNvPr>
              <p:cNvSpPr/>
              <p:nvPr/>
            </p:nvSpPr>
            <p:spPr>
              <a:xfrm>
                <a:off x="5482044" y="2701752"/>
                <a:ext cx="1096689" cy="3186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6608B64-1D0A-D24A-ABF0-2D5ACAFCB1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044" y="2701752"/>
                <a:ext cx="1096689" cy="318626"/>
              </a:xfrm>
              <a:prstGeom prst="rect">
                <a:avLst/>
              </a:prstGeom>
              <a:blipFill>
                <a:blip r:embed="rId17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D6868AE-6179-5445-BD91-625EADB2A556}"/>
                  </a:ext>
                </a:extLst>
              </p:cNvPr>
              <p:cNvSpPr/>
              <p:nvPr/>
            </p:nvSpPr>
            <p:spPr>
              <a:xfrm>
                <a:off x="5387210" y="2362088"/>
                <a:ext cx="185310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1 =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D6868AE-6179-5445-BD91-625EADB2A5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210" y="2362088"/>
                <a:ext cx="1853108" cy="307777"/>
              </a:xfrm>
              <a:prstGeom prst="rect">
                <a:avLst/>
              </a:prstGeom>
              <a:blipFill>
                <a:blip r:embed="rId18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DE88B0B-08A0-A344-821A-38BE55073C95}"/>
              </a:ext>
            </a:extLst>
          </p:cNvPr>
          <p:cNvCxnSpPr>
            <a:cxnSpLocks/>
          </p:cNvCxnSpPr>
          <p:nvPr/>
        </p:nvCxnSpPr>
        <p:spPr>
          <a:xfrm flipH="1">
            <a:off x="1339778" y="3510440"/>
            <a:ext cx="1" cy="263372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C10A138-9150-7047-9F8D-869FFC933505}"/>
              </a:ext>
            </a:extLst>
          </p:cNvPr>
          <p:cNvGrpSpPr/>
          <p:nvPr/>
        </p:nvGrpSpPr>
        <p:grpSpPr>
          <a:xfrm>
            <a:off x="1174397" y="3829814"/>
            <a:ext cx="313483" cy="302438"/>
            <a:chOff x="7326116" y="1409518"/>
            <a:chExt cx="313483" cy="302438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EDD55F6-5853-E646-894D-924F2072EC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3846" y="1415218"/>
              <a:ext cx="283541" cy="296738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9F865CB-F7D4-4142-8E41-7D7ECF1329AA}"/>
                    </a:ext>
                  </a:extLst>
                </p:cNvPr>
                <p:cNvSpPr txBox="1"/>
                <p:nvPr/>
              </p:nvSpPr>
              <p:spPr>
                <a:xfrm>
                  <a:off x="7326116" y="1409518"/>
                  <a:ext cx="313483" cy="3000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3D0B0A03-1763-B04B-B474-D82F47FAF6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6116" y="1409518"/>
                  <a:ext cx="313483" cy="30008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1F3A2B3-D6DE-6041-B2C5-79A57A14186D}"/>
                  </a:ext>
                </a:extLst>
              </p:cNvPr>
              <p:cNvSpPr/>
              <p:nvPr/>
            </p:nvSpPr>
            <p:spPr>
              <a:xfrm>
                <a:off x="5325651" y="2357943"/>
                <a:ext cx="154519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1 =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1F3A2B3-D6DE-6041-B2C5-79A57A141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651" y="2357943"/>
                <a:ext cx="1545197" cy="307777"/>
              </a:xfrm>
              <a:prstGeom prst="rect">
                <a:avLst/>
              </a:prstGeom>
              <a:blipFill>
                <a:blip r:embed="rId2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B7DE600-2BD9-4D48-8E1C-CC98D4F55D2C}"/>
                  </a:ext>
                </a:extLst>
              </p:cNvPr>
              <p:cNvSpPr/>
              <p:nvPr/>
            </p:nvSpPr>
            <p:spPr>
              <a:xfrm>
                <a:off x="5464998" y="2698814"/>
                <a:ext cx="166754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B7DE600-2BD9-4D48-8E1C-CC98D4F55D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998" y="2698814"/>
                <a:ext cx="1667546" cy="307777"/>
              </a:xfrm>
              <a:prstGeom prst="rect">
                <a:avLst/>
              </a:prstGeom>
              <a:blipFill>
                <a:blip r:embed="rId2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755F9E7-90BC-5D4D-8455-1D3DE1100C31}"/>
                  </a:ext>
                </a:extLst>
              </p:cNvPr>
              <p:cNvSpPr/>
              <p:nvPr/>
            </p:nvSpPr>
            <p:spPr>
              <a:xfrm>
                <a:off x="5260643" y="2698751"/>
                <a:ext cx="166754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755F9E7-90BC-5D4D-8455-1D3DE1100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643" y="2698751"/>
                <a:ext cx="1667546" cy="307777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1CDE9C19-41B6-8E45-A72D-B09DB60D9D06}"/>
              </a:ext>
            </a:extLst>
          </p:cNvPr>
          <p:cNvSpPr/>
          <p:nvPr/>
        </p:nvSpPr>
        <p:spPr>
          <a:xfrm>
            <a:off x="2693750" y="2066825"/>
            <a:ext cx="434734" cy="380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C3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9D002F8-3DF6-0844-8375-98D2878D23D7}"/>
              </a:ext>
            </a:extLst>
          </p:cNvPr>
          <p:cNvGrpSpPr/>
          <p:nvPr/>
        </p:nvGrpSpPr>
        <p:grpSpPr>
          <a:xfrm>
            <a:off x="2738884" y="2437677"/>
            <a:ext cx="308802" cy="302438"/>
            <a:chOff x="7326116" y="1409518"/>
            <a:chExt cx="308802" cy="30243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339691A-25A4-344A-86AD-4A44A11583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3846" y="1415218"/>
              <a:ext cx="283541" cy="296738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CD6C4D6-2E22-1842-8B5C-E0A0FE761635}"/>
                    </a:ext>
                  </a:extLst>
                </p:cNvPr>
                <p:cNvSpPr txBox="1"/>
                <p:nvPr/>
              </p:nvSpPr>
              <p:spPr>
                <a:xfrm>
                  <a:off x="7326116" y="1409518"/>
                  <a:ext cx="308802" cy="3000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E57CF099-F02B-3C45-9E32-0A35321838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6116" y="1409518"/>
                  <a:ext cx="308802" cy="30008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7316329-3EAD-BD45-97B0-381494DD928A}"/>
                  </a:ext>
                </a:extLst>
              </p:cNvPr>
              <p:cNvSpPr/>
              <p:nvPr/>
            </p:nvSpPr>
            <p:spPr>
              <a:xfrm>
                <a:off x="5310289" y="3033163"/>
                <a:ext cx="166754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7316329-3EAD-BD45-97B0-381494DD92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289" y="3033163"/>
                <a:ext cx="1667546" cy="307777"/>
              </a:xfrm>
              <a:prstGeom prst="rect">
                <a:avLst/>
              </a:prstGeom>
              <a:blipFill>
                <a:blip r:embed="rId2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22124FD-73FA-DC47-810A-2090C7798242}"/>
                  </a:ext>
                </a:extLst>
              </p:cNvPr>
              <p:cNvSpPr/>
              <p:nvPr/>
            </p:nvSpPr>
            <p:spPr>
              <a:xfrm>
                <a:off x="5388760" y="2362317"/>
                <a:ext cx="154519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1 =</m:t>
                      </m:r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22124FD-73FA-DC47-810A-2090C7798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760" y="2362317"/>
                <a:ext cx="1545197" cy="307777"/>
              </a:xfrm>
              <a:prstGeom prst="rect">
                <a:avLst/>
              </a:prstGeom>
              <a:blipFill>
                <a:blip r:embed="rId2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DA8BAC8-888B-3648-B02A-CD19B767A774}"/>
                  </a:ext>
                </a:extLst>
              </p:cNvPr>
              <p:cNvSpPr/>
              <p:nvPr/>
            </p:nvSpPr>
            <p:spPr>
              <a:xfrm>
                <a:off x="5316320" y="2698496"/>
                <a:ext cx="166754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DA8BAC8-888B-3648-B02A-CD19B767A7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320" y="2698496"/>
                <a:ext cx="1667546" cy="307777"/>
              </a:xfrm>
              <a:prstGeom prst="rect">
                <a:avLst/>
              </a:prstGeom>
              <a:blipFill>
                <a:blip r:embed="rId2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0B3F3F4-8C71-BF4D-9B48-907F33310732}"/>
              </a:ext>
            </a:extLst>
          </p:cNvPr>
          <p:cNvCxnSpPr>
            <a:cxnSpLocks/>
          </p:cNvCxnSpPr>
          <p:nvPr/>
        </p:nvCxnSpPr>
        <p:spPr>
          <a:xfrm>
            <a:off x="1594590" y="3308782"/>
            <a:ext cx="318315" cy="0"/>
          </a:xfrm>
          <a:prstGeom prst="straightConnector1">
            <a:avLst/>
          </a:prstGeom>
          <a:ln w="22225">
            <a:solidFill>
              <a:schemeClr val="bg2">
                <a:lumMod val="90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9891424-A8D8-C64F-935C-5041A72DD3B2}"/>
              </a:ext>
            </a:extLst>
          </p:cNvPr>
          <p:cNvCxnSpPr>
            <a:cxnSpLocks/>
          </p:cNvCxnSpPr>
          <p:nvPr/>
        </p:nvCxnSpPr>
        <p:spPr>
          <a:xfrm flipH="1">
            <a:off x="2140720" y="2817945"/>
            <a:ext cx="1" cy="263372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B5EC6D-0AD3-6F48-B3FA-EABDA947C088}"/>
              </a:ext>
            </a:extLst>
          </p:cNvPr>
          <p:cNvGrpSpPr/>
          <p:nvPr/>
        </p:nvGrpSpPr>
        <p:grpSpPr>
          <a:xfrm>
            <a:off x="1991649" y="3145771"/>
            <a:ext cx="322781" cy="302438"/>
            <a:chOff x="7326116" y="1409518"/>
            <a:chExt cx="322781" cy="30243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487DE6F-FD67-B94E-ADA0-7413DF44C1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3846" y="1415218"/>
              <a:ext cx="283541" cy="296738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66B7DD9-18A2-AD44-B5C1-86EAE27BC02C}"/>
                    </a:ext>
                  </a:extLst>
                </p:cNvPr>
                <p:cNvSpPr txBox="1"/>
                <p:nvPr/>
              </p:nvSpPr>
              <p:spPr>
                <a:xfrm>
                  <a:off x="7326116" y="1409518"/>
                  <a:ext cx="322781" cy="3000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BC825DE6-9302-AA4A-8F5B-A65974BFDB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6116" y="1409518"/>
                  <a:ext cx="322781" cy="300082"/>
                </a:xfrm>
                <a:prstGeom prst="rect">
                  <a:avLst/>
                </a:prstGeom>
                <a:blipFill>
                  <a:blip r:embed="rId27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45F8D33-936D-C540-99DD-781FEBF09833}"/>
                  </a:ext>
                </a:extLst>
              </p:cNvPr>
              <p:cNvSpPr/>
              <p:nvPr/>
            </p:nvSpPr>
            <p:spPr>
              <a:xfrm>
                <a:off x="5471862" y="3033161"/>
                <a:ext cx="166754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45F8D33-936D-C540-99DD-781FEBF098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862" y="3033161"/>
                <a:ext cx="1667546" cy="307777"/>
              </a:xfrm>
              <a:prstGeom prst="rect">
                <a:avLst/>
              </a:prstGeom>
              <a:blipFill>
                <a:blip r:embed="rId2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CE8DC1D8-7062-784C-83CA-E0868A75C1E3}"/>
                  </a:ext>
                </a:extLst>
              </p:cNvPr>
              <p:cNvSpPr/>
              <p:nvPr/>
            </p:nvSpPr>
            <p:spPr>
              <a:xfrm>
                <a:off x="5455323" y="2362309"/>
                <a:ext cx="154519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1 =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CE8DC1D8-7062-784C-83CA-E0868A75C1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323" y="2362309"/>
                <a:ext cx="1545197" cy="307777"/>
              </a:xfrm>
              <a:prstGeom prst="rect">
                <a:avLst/>
              </a:prstGeom>
              <a:blipFill>
                <a:blip r:embed="rId2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FE59918D-50FD-9F4E-AFA9-F8507C5C7C39}"/>
                  </a:ext>
                </a:extLst>
              </p:cNvPr>
              <p:cNvSpPr/>
              <p:nvPr/>
            </p:nvSpPr>
            <p:spPr>
              <a:xfrm>
                <a:off x="5390659" y="2693931"/>
                <a:ext cx="166754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FE59918D-50FD-9F4E-AFA9-F8507C5C7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659" y="2693931"/>
                <a:ext cx="1667546" cy="307777"/>
              </a:xfrm>
              <a:prstGeom prst="rect">
                <a:avLst/>
              </a:prstGeom>
              <a:blipFill>
                <a:blip r:embed="rId3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B85316A-E169-8640-A8E7-0CC8A3375E7A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2270171" y="2775050"/>
            <a:ext cx="471593" cy="507139"/>
          </a:xfrm>
          <a:prstGeom prst="straightConnector1">
            <a:avLst/>
          </a:prstGeom>
          <a:ln w="22225">
            <a:solidFill>
              <a:schemeClr val="bg2">
                <a:lumMod val="90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A62427E-4D71-0E42-8C1E-3BBEF04B1FA8}"/>
              </a:ext>
            </a:extLst>
          </p:cNvPr>
          <p:cNvCxnSpPr>
            <a:cxnSpLocks/>
          </p:cNvCxnSpPr>
          <p:nvPr/>
        </p:nvCxnSpPr>
        <p:spPr>
          <a:xfrm flipH="1">
            <a:off x="2890835" y="2804322"/>
            <a:ext cx="1" cy="263372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282C5BB-2466-0345-91B5-7BEB12937217}"/>
              </a:ext>
            </a:extLst>
          </p:cNvPr>
          <p:cNvGrpSpPr/>
          <p:nvPr/>
        </p:nvGrpSpPr>
        <p:grpSpPr>
          <a:xfrm>
            <a:off x="2741764" y="3132148"/>
            <a:ext cx="329642" cy="302438"/>
            <a:chOff x="7326116" y="1409518"/>
            <a:chExt cx="329642" cy="302438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06A876-C618-D04E-876C-B2FAE876C2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3846" y="1415218"/>
              <a:ext cx="283541" cy="296738"/>
            </a:xfrm>
            <a:prstGeom prst="ellipse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B74950B-E167-4544-A4C7-3DB8B1B4BBED}"/>
                    </a:ext>
                  </a:extLst>
                </p:cNvPr>
                <p:cNvSpPr txBox="1"/>
                <p:nvPr/>
              </p:nvSpPr>
              <p:spPr>
                <a:xfrm>
                  <a:off x="7326116" y="1409518"/>
                  <a:ext cx="329642" cy="3000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199B0C93-3795-1E47-918C-834279E03A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6116" y="1409518"/>
                  <a:ext cx="329642" cy="300082"/>
                </a:xfrm>
                <a:prstGeom prst="rect">
                  <a:avLst/>
                </a:prstGeom>
                <a:blipFill>
                  <a:blip r:embed="rId31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C773DDFF-1160-984C-9D93-0B8FB50DC862}"/>
                  </a:ext>
                </a:extLst>
              </p:cNvPr>
              <p:cNvSpPr/>
              <p:nvPr/>
            </p:nvSpPr>
            <p:spPr>
              <a:xfrm>
                <a:off x="5387210" y="3033161"/>
                <a:ext cx="166754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C773DDFF-1160-984C-9D93-0B8FB50DC8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210" y="3033161"/>
                <a:ext cx="1667546" cy="307777"/>
              </a:xfrm>
              <a:prstGeom prst="rect">
                <a:avLst/>
              </a:prstGeom>
              <a:blipFill>
                <a:blip r:embed="rId3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ectangle 80">
            <a:extLst>
              <a:ext uri="{FF2B5EF4-FFF2-40B4-BE49-F238E27FC236}">
                <a16:creationId xmlns:a16="http://schemas.microsoft.com/office/drawing/2014/main" id="{329E4873-F339-7243-B983-4EDAC2C1D612}"/>
              </a:ext>
            </a:extLst>
          </p:cNvPr>
          <p:cNvSpPr/>
          <p:nvPr/>
        </p:nvSpPr>
        <p:spPr>
          <a:xfrm>
            <a:off x="5032399" y="3505016"/>
            <a:ext cx="28511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This is a strong 1-hitting family!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99F0879C-C284-2944-B90B-7EAAD070D407}"/>
                  </a:ext>
                </a:extLst>
              </p:cNvPr>
              <p:cNvSpPr/>
              <p:nvPr/>
            </p:nvSpPr>
            <p:spPr>
              <a:xfrm>
                <a:off x="5471862" y="2700038"/>
                <a:ext cx="166754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99F0879C-C284-2944-B90B-7EAAD070D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862" y="2700038"/>
                <a:ext cx="1667546" cy="307777"/>
              </a:xfrm>
              <a:prstGeom prst="rect">
                <a:avLst/>
              </a:prstGeom>
              <a:blipFill>
                <a:blip r:embed="rId3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FB2D43A-32C4-944F-9F13-AA4C1EF2178B}"/>
                  </a:ext>
                </a:extLst>
              </p:cNvPr>
              <p:cNvSpPr/>
              <p:nvPr/>
            </p:nvSpPr>
            <p:spPr>
              <a:xfrm>
                <a:off x="5379081" y="2365848"/>
                <a:ext cx="185310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1 =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FB2D43A-32C4-944F-9F13-AA4C1EF217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081" y="2365848"/>
                <a:ext cx="1853108" cy="307777"/>
              </a:xfrm>
              <a:prstGeom prst="rect">
                <a:avLst/>
              </a:prstGeom>
              <a:blipFill>
                <a:blip r:embed="rId3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C1B0A1C-2B22-674D-A0E3-DE1CB70C585D}"/>
                  </a:ext>
                </a:extLst>
              </p:cNvPr>
              <p:cNvSpPr/>
              <p:nvPr/>
            </p:nvSpPr>
            <p:spPr>
              <a:xfrm>
                <a:off x="5471862" y="3027854"/>
                <a:ext cx="166754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C1B0A1C-2B22-674D-A0E3-DE1CB70C5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862" y="3027854"/>
                <a:ext cx="1667546" cy="307777"/>
              </a:xfrm>
              <a:prstGeom prst="rect">
                <a:avLst/>
              </a:prstGeom>
              <a:blipFill>
                <a:blip r:embed="rId3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99E91236-03D2-8040-A286-DE9D888A4C88}"/>
                  </a:ext>
                </a:extLst>
              </p:cNvPr>
              <p:cNvSpPr/>
              <p:nvPr/>
            </p:nvSpPr>
            <p:spPr>
              <a:xfrm>
                <a:off x="660707" y="4430178"/>
                <a:ext cx="771852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C00000"/>
                    </a:solidFill>
                  </a:rPr>
                  <a:t>Adaptive chain covering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1800" dirty="0">
                    <a:solidFill>
                      <a:srgbClr val="C00000"/>
                    </a:solidFill>
                  </a:rPr>
                  <a:t> Strong 1-hitting family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</m:oMath>
                </a14:m>
                <a:r>
                  <a:rPr lang="en-US" sz="1800" dirty="0">
                    <a:solidFill>
                      <a:srgbClr val="C00000"/>
                    </a:solidFill>
                  </a:rPr>
                  <a:t>Online dimension algorithm</a:t>
                </a:r>
              </a:p>
              <a:p>
                <a:pPr algn="ctr"/>
                <a:r>
                  <a:rPr 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[Felsner’97, Kloch’07]</a:t>
                </a: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99E91236-03D2-8040-A286-DE9D888A4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07" y="4430178"/>
                <a:ext cx="7718527" cy="646331"/>
              </a:xfrm>
              <a:prstGeom prst="rect">
                <a:avLst/>
              </a:prstGeom>
              <a:blipFill>
                <a:blip r:embed="rId36"/>
                <a:stretch>
                  <a:fillRect l="-493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8C9CD5DD-D1EB-234C-B075-477330BDB3F1}"/>
                  </a:ext>
                </a:extLst>
              </p:cNvPr>
              <p:cNvSpPr/>
              <p:nvPr/>
            </p:nvSpPr>
            <p:spPr>
              <a:xfrm>
                <a:off x="1883341" y="4426543"/>
                <a:ext cx="527325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C00000"/>
                    </a:solidFill>
                  </a:rPr>
                  <a:t>Adaptive chain covering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1800" dirty="0">
                    <a:solidFill>
                      <a:srgbClr val="C00000"/>
                    </a:solidFill>
                  </a:rPr>
                  <a:t> Online dimension algorithm</a:t>
                </a:r>
              </a:p>
              <a:p>
                <a:pPr algn="ctr"/>
                <a:r>
                  <a:rPr 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[Felsner’97, Kloch’07]</a:t>
                </a: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8C9CD5DD-D1EB-234C-B075-477330BDB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341" y="4426543"/>
                <a:ext cx="5273257" cy="646331"/>
              </a:xfrm>
              <a:prstGeom prst="rect">
                <a:avLst/>
              </a:prstGeom>
              <a:blipFill>
                <a:blip r:embed="rId37"/>
                <a:stretch>
                  <a:fillRect l="-719" t="-3922" r="-48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41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7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1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/>
      <p:bldP spid="39" grpId="1"/>
      <p:bldP spid="44" grpId="0"/>
      <p:bldP spid="44" grpId="1"/>
      <p:bldP spid="45" grpId="0"/>
      <p:bldP spid="49" grpId="0"/>
      <p:bldP spid="49" grpId="1"/>
      <p:bldP spid="50" grpId="0"/>
      <p:bldP spid="50" grpId="1"/>
      <p:bldP spid="51" grpId="0"/>
      <p:bldP spid="51" grpId="1"/>
      <p:bldP spid="56" grpId="0"/>
      <p:bldP spid="56" grpId="1"/>
      <p:bldP spid="57" grpId="0"/>
      <p:bldP spid="57" grpId="1"/>
      <p:bldP spid="58" grpId="0"/>
      <p:bldP spid="58" grpId="1"/>
      <p:bldP spid="59" grpId="0"/>
      <p:bldP spid="63" grpId="0"/>
      <p:bldP spid="63" grpId="1"/>
      <p:bldP spid="64" grpId="0"/>
      <p:bldP spid="64" grpId="1"/>
      <p:bldP spid="65" grpId="0"/>
      <p:bldP spid="65" grpId="1"/>
      <p:bldP spid="71" grpId="0"/>
      <p:bldP spid="71" grpId="1"/>
      <p:bldP spid="72" grpId="0"/>
      <p:bldP spid="72" grpId="1"/>
      <p:bldP spid="73" grpId="0"/>
      <p:bldP spid="73" grpId="1"/>
      <p:bldP spid="80" grpId="0"/>
      <p:bldP spid="80" grpId="1"/>
      <p:bldP spid="81" grpId="0"/>
      <p:bldP spid="83" grpId="0"/>
      <p:bldP spid="84" grpId="0"/>
      <p:bldP spid="85" grpId="0"/>
      <p:bldP spid="86" grpId="0"/>
      <p:bldP spid="8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9F376A6-885F-1843-BAA3-B274817CBE4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04271"/>
                <a:ext cx="8227756" cy="11046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Strong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dirty="0"/>
                  <a:t>-hitting family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</m:oMath>
                </a14:m>
                <a:r>
                  <a:rPr lang="en-US" dirty="0"/>
                  <a:t>Adaptive c</a:t>
                </a:r>
                <a:r>
                  <a:rPr lang="en-US" sz="2800" dirty="0"/>
                  <a:t>hain </a:t>
                </a:r>
                <a:r>
                  <a:rPr lang="en-US" dirty="0"/>
                  <a:t>c</a:t>
                </a:r>
                <a:r>
                  <a:rPr lang="en-US" sz="2800" dirty="0"/>
                  <a:t>overing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9F376A6-885F-1843-BAA3-B274817CBE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04271"/>
                <a:ext cx="8227756" cy="1104636"/>
              </a:xfrm>
              <a:blipFill>
                <a:blip r:embed="rId3"/>
                <a:stretch>
                  <a:fillRect l="-1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6CED8-F673-BB4C-B70F-A0130EC737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1355"/>
                <a:ext cx="8146640" cy="17586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[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Felsner</a:t>
                </a:r>
                <a:r>
                  <a:rPr lang="en-US" sz="2000" dirty="0">
                    <a:solidFill>
                      <a:schemeClr val="tx1"/>
                    </a:solidFill>
                  </a:rPr>
                  <a:t>,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Kloch</a:t>
                </a:r>
                <a:r>
                  <a:rPr lang="en-US" sz="2000" dirty="0">
                    <a:solidFill>
                      <a:schemeClr val="tx1"/>
                    </a:solidFill>
                  </a:rPr>
                  <a:t>] Strong 1-hitting family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</m:oMath>
                </a14:m>
                <a:r>
                  <a:rPr lang="en-US" sz="2000" dirty="0"/>
                  <a:t>Adaptive chain covering 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h𝑖𝑡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 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𝑎𝑑𝑎𝑝𝑡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[Our main result] </a:t>
                </a:r>
                <a:r>
                  <a:rPr lang="en-US" sz="2000" dirty="0"/>
                  <a:t> 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Strong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-hitting family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Adaptive chain covering</a:t>
                </a:r>
                <a:endParaRPr lang="en-US" sz="200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                          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h𝑖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err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dirty="0" err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 err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≤  </m:t>
                    </m:r>
                    <m:r>
                      <a:rPr lang="en-US" sz="2000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𝑎𝑑𝑎𝑝𝑡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d>
                      <m:dPr>
                        <m:ctrlPr>
                          <a:rPr lang="en-US" sz="20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sz="20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6CED8-F673-BB4C-B70F-A0130EC737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1355"/>
                <a:ext cx="8146640" cy="1758618"/>
              </a:xfrm>
              <a:blipFill>
                <a:blip r:embed="rId4"/>
                <a:stretch>
                  <a:fillRect l="-779" t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389CD87-51D9-614B-B909-00DA59B58340}"/>
              </a:ext>
            </a:extLst>
          </p:cNvPr>
          <p:cNvSpPr/>
          <p:nvPr/>
        </p:nvSpPr>
        <p:spPr>
          <a:xfrm>
            <a:off x="462053" y="4391108"/>
            <a:ext cx="29701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Sample from this set of schedules!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B5FB3-5209-334D-94C8-AC739814C5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CDA500E4-CB0A-C443-B35D-FD0AC2292371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424589-20F7-EC4B-BD1C-58A129D0CF0C}"/>
                  </a:ext>
                </a:extLst>
              </p:cNvPr>
              <p:cNvSpPr txBox="1"/>
              <p:nvPr/>
            </p:nvSpPr>
            <p:spPr>
              <a:xfrm>
                <a:off x="4440809" y="4237220"/>
                <a:ext cx="240619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B050"/>
                    </a:solidFill>
                  </a:rPr>
                  <a:t>steps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400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1400" dirty="0">
                    <a:solidFill>
                      <a:srgbClr val="00B050"/>
                    </a:solidFill>
                  </a:rPr>
                  <a:t>were added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424589-20F7-EC4B-BD1C-58A129D0C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809" y="4237220"/>
                <a:ext cx="2406190" cy="523220"/>
              </a:xfrm>
              <a:prstGeom prst="rect">
                <a:avLst/>
              </a:prstGeom>
              <a:blipFill>
                <a:blip r:embed="rId5"/>
                <a:stretch>
                  <a:fillRect l="-526" t="-238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CB6296E6-2419-5548-8433-BD1890B3AF68}"/>
              </a:ext>
            </a:extLst>
          </p:cNvPr>
          <p:cNvSpPr/>
          <p:nvPr/>
        </p:nvSpPr>
        <p:spPr>
          <a:xfrm rot="16200000" flipH="1">
            <a:off x="4955795" y="3281513"/>
            <a:ext cx="392008" cy="1519406"/>
          </a:xfrm>
          <a:prstGeom prst="rightBrace">
            <a:avLst/>
          </a:prstGeom>
          <a:ln w="25400" cap="flat">
            <a:solidFill>
              <a:srgbClr val="00B05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6F7DE7-F7F0-E946-85F1-DE9859CE8633}"/>
              </a:ext>
            </a:extLst>
          </p:cNvPr>
          <p:cNvCxnSpPr>
            <a:cxnSpLocks/>
          </p:cNvCxnSpPr>
          <p:nvPr/>
        </p:nvCxnSpPr>
        <p:spPr>
          <a:xfrm flipH="1">
            <a:off x="4042943" y="3845211"/>
            <a:ext cx="116777" cy="282339"/>
          </a:xfrm>
          <a:prstGeom prst="straightConnector1">
            <a:avLst/>
          </a:prstGeom>
          <a:ln w="25400">
            <a:solidFill>
              <a:srgbClr val="FF7B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D2B91F-BBC3-214B-A8C8-B0429DB175E2}"/>
              </a:ext>
            </a:extLst>
          </p:cNvPr>
          <p:cNvSpPr txBox="1"/>
          <p:nvPr/>
        </p:nvSpPr>
        <p:spPr>
          <a:xfrm>
            <a:off x="3456599" y="4237220"/>
            <a:ext cx="771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7B11"/>
                </a:solidFill>
              </a:rPr>
              <a:t>chain id</a:t>
            </a:r>
            <a:endParaRPr lang="en-US" dirty="0">
              <a:solidFill>
                <a:srgbClr val="FF7B1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4669C9-3F38-1F44-BC89-C5FD27D6F96B}"/>
              </a:ext>
            </a:extLst>
          </p:cNvPr>
          <p:cNvSpPr/>
          <p:nvPr/>
        </p:nvSpPr>
        <p:spPr>
          <a:xfrm>
            <a:off x="762480" y="3332157"/>
            <a:ext cx="289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Index the schedules in the strong d-hitting family by: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5BCA39-03A3-7B4A-94A3-A3E083FCFCAD}"/>
                  </a:ext>
                </a:extLst>
              </p:cNvPr>
              <p:cNvSpPr/>
              <p:nvPr/>
            </p:nvSpPr>
            <p:spPr>
              <a:xfrm>
                <a:off x="3891537" y="3375369"/>
                <a:ext cx="223984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srgbClr val="FF7B1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5BCA39-03A3-7B4A-94A3-A3E083FCF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537" y="3375369"/>
                <a:ext cx="223984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200771C-9748-3B42-914E-582E357F96CB}"/>
                  </a:ext>
                </a:extLst>
              </p:cNvPr>
              <p:cNvSpPr/>
              <p:nvPr/>
            </p:nvSpPr>
            <p:spPr>
              <a:xfrm>
                <a:off x="6143878" y="3380999"/>
                <a:ext cx="295872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1600" dirty="0"/>
                  <a:t>strongly hits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FF7B1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7B1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sz="1600">
                            <a:solidFill>
                              <a:srgbClr val="FF7B1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rgbClr val="FF7B1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i="1">
                        <a:solidFill>
                          <a:srgbClr val="FF7B1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𝐶h𝑎𝑖𝑛</m:t>
                    </m:r>
                    <m:r>
                      <a:rPr lang="en-US" sz="1600" i="1">
                        <a:solidFill>
                          <a:srgbClr val="FF7B1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rgbClr val="FF7B1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600" i="1">
                        <a:solidFill>
                          <a:srgbClr val="FF7B1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rgbClr val="FF7B11"/>
                    </a:solidFill>
                  </a:rPr>
                  <a:t> </a:t>
                </a:r>
                <a:r>
                  <a:rPr lang="en-US" sz="1600" dirty="0"/>
                  <a:t>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sz="1600" b="0" i="1" baseline="-250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200771C-9748-3B42-914E-582E357F9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878" y="3380999"/>
                <a:ext cx="2958724" cy="584775"/>
              </a:xfrm>
              <a:prstGeom prst="rect">
                <a:avLst/>
              </a:prstGeom>
              <a:blipFill>
                <a:blip r:embed="rId7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F72883-C4A9-FD44-8656-B232CED8B56E}"/>
                  </a:ext>
                </a:extLst>
              </p:cNvPr>
              <p:cNvSpPr txBox="1"/>
              <p:nvPr/>
            </p:nvSpPr>
            <p:spPr>
              <a:xfrm>
                <a:off x="7105859" y="2568091"/>
                <a:ext cx="16694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number of events</a:t>
                </a:r>
              </a:p>
              <a:p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: bug depth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F72883-C4A9-FD44-8656-B232CED8B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859" y="2568091"/>
                <a:ext cx="1669431" cy="523220"/>
              </a:xfrm>
              <a:prstGeom prst="rect">
                <a:avLst/>
              </a:prstGeom>
              <a:blipFill>
                <a:blip r:embed="rId8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514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 animBg="1"/>
      <p:bldP spid="14" grpId="0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E42E7-BD0C-6A4D-9DB2-D481B6AB6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>
            <a:normAutofit/>
          </a:bodyPr>
          <a:lstStyle/>
          <a:p>
            <a:r>
              <a:rPr lang="en-US" sz="2800" dirty="0"/>
              <a:t>PCT + Chain Partitioning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EF3AB7-1D54-A54F-A665-1FB0F20478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43647"/>
                <a:ext cx="8139965" cy="128295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1600" dirty="0"/>
                  <a:t>Randomly generate a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1600" dirty="0"/>
                  <a:t>-tuple: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  <a:p>
                <a:r>
                  <a:rPr lang="en-US" sz="1600" dirty="0"/>
                  <a:t>Partition P into chains online</a:t>
                </a:r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Assign random distinct initial priorities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US" sz="1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r>
                  <a:rPr lang="en-US" sz="1600" dirty="0"/>
                  <a:t>Reduce priority at: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to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6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EF3AB7-1D54-A54F-A665-1FB0F20478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43647"/>
                <a:ext cx="8139965" cy="1282959"/>
              </a:xfrm>
              <a:blipFill>
                <a:blip r:embed="rId3"/>
                <a:stretch>
                  <a:fillRect l="-156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41DB87-DC12-1E4C-96C1-F029D8374224}"/>
              </a:ext>
            </a:extLst>
          </p:cNvPr>
          <p:cNvCxnSpPr/>
          <p:nvPr/>
        </p:nvCxnSpPr>
        <p:spPr>
          <a:xfrm>
            <a:off x="2277367" y="2875668"/>
            <a:ext cx="0" cy="1594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A38873-A75C-6747-A30E-11A9A818997D}"/>
              </a:ext>
            </a:extLst>
          </p:cNvPr>
          <p:cNvCxnSpPr/>
          <p:nvPr/>
        </p:nvCxnSpPr>
        <p:spPr>
          <a:xfrm>
            <a:off x="7331483" y="2875668"/>
            <a:ext cx="0" cy="1594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BB37125A-69E4-2E45-ABAA-14D21FE06646}"/>
              </a:ext>
            </a:extLst>
          </p:cNvPr>
          <p:cNvSpPr/>
          <p:nvPr/>
        </p:nvSpPr>
        <p:spPr>
          <a:xfrm>
            <a:off x="7281565" y="2982768"/>
            <a:ext cx="126262" cy="1488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F842EE-3A21-2047-95AA-809867DFE1E4}"/>
              </a:ext>
            </a:extLst>
          </p:cNvPr>
          <p:cNvSpPr/>
          <p:nvPr/>
        </p:nvSpPr>
        <p:spPr>
          <a:xfrm>
            <a:off x="7274941" y="3373707"/>
            <a:ext cx="126262" cy="1488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91E138-849E-E249-AD37-B18A9178DFBC}"/>
              </a:ext>
            </a:extLst>
          </p:cNvPr>
          <p:cNvSpPr/>
          <p:nvPr/>
        </p:nvSpPr>
        <p:spPr>
          <a:xfrm>
            <a:off x="7268316" y="3777899"/>
            <a:ext cx="126262" cy="1488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FBDB8F-5236-0C4F-8485-373F062F6D26}"/>
              </a:ext>
            </a:extLst>
          </p:cNvPr>
          <p:cNvSpPr/>
          <p:nvPr/>
        </p:nvSpPr>
        <p:spPr>
          <a:xfrm>
            <a:off x="7274944" y="4168836"/>
            <a:ext cx="126262" cy="1488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3B2FA7-C43C-7344-BB4F-E6395E2D6202}"/>
              </a:ext>
            </a:extLst>
          </p:cNvPr>
          <p:cNvCxnSpPr/>
          <p:nvPr/>
        </p:nvCxnSpPr>
        <p:spPr>
          <a:xfrm>
            <a:off x="6415520" y="2873075"/>
            <a:ext cx="0" cy="1594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76E597D-973B-6E40-A617-BB5564E45E28}"/>
              </a:ext>
            </a:extLst>
          </p:cNvPr>
          <p:cNvSpPr/>
          <p:nvPr/>
        </p:nvSpPr>
        <p:spPr>
          <a:xfrm>
            <a:off x="6365602" y="2980176"/>
            <a:ext cx="126262" cy="1488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39FFF2-F371-FA42-AF1F-1C63AA1CBF12}"/>
              </a:ext>
            </a:extLst>
          </p:cNvPr>
          <p:cNvSpPr/>
          <p:nvPr/>
        </p:nvSpPr>
        <p:spPr>
          <a:xfrm>
            <a:off x="6358978" y="3371115"/>
            <a:ext cx="126262" cy="1488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7B060E-37E9-F74C-8F23-9A12E9EAE0A6}"/>
              </a:ext>
            </a:extLst>
          </p:cNvPr>
          <p:cNvSpPr/>
          <p:nvPr/>
        </p:nvSpPr>
        <p:spPr>
          <a:xfrm>
            <a:off x="6352353" y="3775305"/>
            <a:ext cx="126262" cy="1488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BF4D68-7E34-C64C-813D-CA18CC58F075}"/>
              </a:ext>
            </a:extLst>
          </p:cNvPr>
          <p:cNvSpPr/>
          <p:nvPr/>
        </p:nvSpPr>
        <p:spPr>
          <a:xfrm>
            <a:off x="6358981" y="4166244"/>
            <a:ext cx="126262" cy="1488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04ABC6-66AB-CB40-9CE7-E801ED124D04}"/>
              </a:ext>
            </a:extLst>
          </p:cNvPr>
          <p:cNvCxnSpPr/>
          <p:nvPr/>
        </p:nvCxnSpPr>
        <p:spPr>
          <a:xfrm>
            <a:off x="4580891" y="2873075"/>
            <a:ext cx="0" cy="1594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3B11930-0654-AB4D-B899-97716D7E4AE5}"/>
              </a:ext>
            </a:extLst>
          </p:cNvPr>
          <p:cNvSpPr/>
          <p:nvPr/>
        </p:nvSpPr>
        <p:spPr>
          <a:xfrm>
            <a:off x="4530973" y="2980176"/>
            <a:ext cx="126262" cy="1488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40F796-4B11-7E43-9F6A-33FFEF14A826}"/>
              </a:ext>
            </a:extLst>
          </p:cNvPr>
          <p:cNvSpPr/>
          <p:nvPr/>
        </p:nvSpPr>
        <p:spPr>
          <a:xfrm>
            <a:off x="4524349" y="3371115"/>
            <a:ext cx="126262" cy="1488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82FB23-4A8F-9B49-BFEB-86581A37E0C1}"/>
              </a:ext>
            </a:extLst>
          </p:cNvPr>
          <p:cNvSpPr/>
          <p:nvPr/>
        </p:nvSpPr>
        <p:spPr>
          <a:xfrm>
            <a:off x="4517724" y="3775305"/>
            <a:ext cx="126262" cy="1488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F942FB3-57FE-214E-8835-5DCB77B00386}"/>
              </a:ext>
            </a:extLst>
          </p:cNvPr>
          <p:cNvSpPr/>
          <p:nvPr/>
        </p:nvSpPr>
        <p:spPr>
          <a:xfrm>
            <a:off x="4524352" y="4166244"/>
            <a:ext cx="126262" cy="1488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948EC7-97DC-C24A-8B52-3CA3A50CCFFE}"/>
              </a:ext>
            </a:extLst>
          </p:cNvPr>
          <p:cNvSpPr txBox="1"/>
          <p:nvPr/>
        </p:nvSpPr>
        <p:spPr>
          <a:xfrm>
            <a:off x="7145763" y="4678508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</a:t>
            </a:r>
            <a:r>
              <a:rPr lang="en-US" sz="1600" baseline="-25000" dirty="0"/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6CEBEA-754C-9346-8EE4-871FD6360F28}"/>
              </a:ext>
            </a:extLst>
          </p:cNvPr>
          <p:cNvSpPr/>
          <p:nvPr/>
        </p:nvSpPr>
        <p:spPr>
          <a:xfrm>
            <a:off x="6242624" y="4666961"/>
            <a:ext cx="3417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D70D8A-7829-344C-BF8D-B0DBD5B85B34}"/>
              </a:ext>
            </a:extLst>
          </p:cNvPr>
          <p:cNvSpPr/>
          <p:nvPr/>
        </p:nvSpPr>
        <p:spPr>
          <a:xfrm>
            <a:off x="4412804" y="4678508"/>
            <a:ext cx="4286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k-1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3F0EE61-EBD0-914A-9EC0-B23BDB0EEAFC}"/>
                  </a:ext>
                </a:extLst>
              </p:cNvPr>
              <p:cNvSpPr/>
              <p:nvPr/>
            </p:nvSpPr>
            <p:spPr>
              <a:xfrm>
                <a:off x="6458711" y="4071394"/>
                <a:ext cx="41646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3F0EE61-EBD0-914A-9EC0-B23BDB0EEA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711" y="4071394"/>
                <a:ext cx="41646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8585860-A7C3-0F4A-8744-040514203076}"/>
                  </a:ext>
                </a:extLst>
              </p:cNvPr>
              <p:cNvSpPr/>
              <p:nvPr/>
            </p:nvSpPr>
            <p:spPr>
              <a:xfrm flipH="1">
                <a:off x="7388025" y="3670518"/>
                <a:ext cx="46286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8585860-A7C3-0F4A-8744-040514203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388025" y="3670518"/>
                <a:ext cx="462868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669EDC0-7AE7-E14D-AB27-011ABB83D0BE}"/>
                  </a:ext>
                </a:extLst>
              </p:cNvPr>
              <p:cNvSpPr/>
              <p:nvPr/>
            </p:nvSpPr>
            <p:spPr>
              <a:xfrm>
                <a:off x="4707151" y="3276265"/>
                <a:ext cx="4212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669EDC0-7AE7-E14D-AB27-011ABB83D0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151" y="3276265"/>
                <a:ext cx="42120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595DB0-E563-264D-9346-F9F92C188A70}"/>
              </a:ext>
            </a:extLst>
          </p:cNvPr>
          <p:cNvCxnSpPr/>
          <p:nvPr/>
        </p:nvCxnSpPr>
        <p:spPr>
          <a:xfrm>
            <a:off x="1402310" y="2864745"/>
            <a:ext cx="0" cy="1594884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C97C69-44E2-8F42-ACB5-224809B78DD9}"/>
              </a:ext>
            </a:extLst>
          </p:cNvPr>
          <p:cNvCxnSpPr/>
          <p:nvPr/>
        </p:nvCxnSpPr>
        <p:spPr>
          <a:xfrm>
            <a:off x="2290207" y="2826614"/>
            <a:ext cx="0" cy="1594884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C96F197-B751-A843-833A-B9C92EBC0AC6}"/>
              </a:ext>
            </a:extLst>
          </p:cNvPr>
          <p:cNvCxnSpPr/>
          <p:nvPr/>
        </p:nvCxnSpPr>
        <p:spPr>
          <a:xfrm>
            <a:off x="3088739" y="2841110"/>
            <a:ext cx="0" cy="1594884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A1538BC-7ABE-AE40-BCCE-B6D37251A320}"/>
              </a:ext>
            </a:extLst>
          </p:cNvPr>
          <p:cNvSpPr txBox="1"/>
          <p:nvPr/>
        </p:nvSpPr>
        <p:spPr>
          <a:xfrm>
            <a:off x="1266190" y="4678508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8EC17C-4D95-8845-9B22-740BC63DE2CF}"/>
              </a:ext>
            </a:extLst>
          </p:cNvPr>
          <p:cNvSpPr txBox="1"/>
          <p:nvPr/>
        </p:nvSpPr>
        <p:spPr>
          <a:xfrm>
            <a:off x="2155546" y="4678508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1D120A-A079-0648-BB56-DACA2E9DC130}"/>
              </a:ext>
            </a:extLst>
          </p:cNvPr>
          <p:cNvSpPr txBox="1"/>
          <p:nvPr/>
        </p:nvSpPr>
        <p:spPr>
          <a:xfrm>
            <a:off x="2969629" y="4678508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?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D67AB13-F92C-A640-B0AB-A90CC3AA28AC}"/>
              </a:ext>
            </a:extLst>
          </p:cNvPr>
          <p:cNvSpPr/>
          <p:nvPr/>
        </p:nvSpPr>
        <p:spPr>
          <a:xfrm>
            <a:off x="2227450" y="2982768"/>
            <a:ext cx="126262" cy="148856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638C8A0-F717-6C40-83A5-339B8C7F76E9}"/>
              </a:ext>
            </a:extLst>
          </p:cNvPr>
          <p:cNvSpPr/>
          <p:nvPr/>
        </p:nvSpPr>
        <p:spPr>
          <a:xfrm>
            <a:off x="2220825" y="3373707"/>
            <a:ext cx="126262" cy="148856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A3BB1C6-FE11-8140-B8DC-DAD7665A64CB}"/>
              </a:ext>
            </a:extLst>
          </p:cNvPr>
          <p:cNvSpPr/>
          <p:nvPr/>
        </p:nvSpPr>
        <p:spPr>
          <a:xfrm>
            <a:off x="2227450" y="3777899"/>
            <a:ext cx="126262" cy="1488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FEC5B43-37CF-8F40-8F72-FA501CF8A43A}"/>
              </a:ext>
            </a:extLst>
          </p:cNvPr>
          <p:cNvSpPr/>
          <p:nvPr/>
        </p:nvSpPr>
        <p:spPr>
          <a:xfrm>
            <a:off x="2220828" y="4168836"/>
            <a:ext cx="126262" cy="1488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24CD85-19DF-004C-A301-1117DC960ABC}"/>
              </a:ext>
            </a:extLst>
          </p:cNvPr>
          <p:cNvSpPr txBox="1"/>
          <p:nvPr/>
        </p:nvSpPr>
        <p:spPr>
          <a:xfrm>
            <a:off x="2117741" y="4668634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</a:t>
            </a:r>
            <a:r>
              <a:rPr lang="en-US" sz="1600" baseline="-250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27306DD-E12E-9E49-9B13-4FF2C3BD78B0}"/>
                  </a:ext>
                </a:extLst>
              </p:cNvPr>
              <p:cNvSpPr/>
              <p:nvPr/>
            </p:nvSpPr>
            <p:spPr>
              <a:xfrm>
                <a:off x="2316050" y="3670517"/>
                <a:ext cx="4212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27306DD-E12E-9E49-9B13-4FF2C3BD7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050" y="3670517"/>
                <a:ext cx="42120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urved Up Arrow 37">
            <a:extLst>
              <a:ext uri="{FF2B5EF4-FFF2-40B4-BE49-F238E27FC236}">
                <a16:creationId xmlns:a16="http://schemas.microsoft.com/office/drawing/2014/main" id="{9A4949B8-849E-6647-8963-222FAC0C88DF}"/>
              </a:ext>
            </a:extLst>
          </p:cNvPr>
          <p:cNvSpPr/>
          <p:nvPr/>
        </p:nvSpPr>
        <p:spPr>
          <a:xfrm flipH="1">
            <a:off x="2290578" y="5084514"/>
            <a:ext cx="4977738" cy="497551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74DC8-2E73-1841-9287-6D8F45B5E851}"/>
              </a:ext>
            </a:extLst>
          </p:cNvPr>
          <p:cNvCxnSpPr/>
          <p:nvPr/>
        </p:nvCxnSpPr>
        <p:spPr>
          <a:xfrm>
            <a:off x="2286979" y="2847738"/>
            <a:ext cx="0" cy="1594884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69AABB15-A110-9A41-AACD-830EC8F6A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CDA500E4-CB0A-C443-B35D-FD0AC2292371}" type="slidenum">
              <a:rPr lang="en-US" smtClean="0"/>
              <a:t>14</a:t>
            </a:fld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350B852-FEA0-614D-83A1-2665FFDE3C03}"/>
              </a:ext>
            </a:extLst>
          </p:cNvPr>
          <p:cNvCxnSpPr/>
          <p:nvPr/>
        </p:nvCxnSpPr>
        <p:spPr>
          <a:xfrm>
            <a:off x="3095263" y="2852629"/>
            <a:ext cx="0" cy="1594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1FE40DA2-D171-4147-99EF-62BEC650A194}"/>
              </a:ext>
            </a:extLst>
          </p:cNvPr>
          <p:cNvSpPr/>
          <p:nvPr/>
        </p:nvSpPr>
        <p:spPr>
          <a:xfrm>
            <a:off x="3045345" y="2959730"/>
            <a:ext cx="126262" cy="14885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12E109D-5699-8541-A899-AAC4AFD6333D}"/>
              </a:ext>
            </a:extLst>
          </p:cNvPr>
          <p:cNvSpPr/>
          <p:nvPr/>
        </p:nvSpPr>
        <p:spPr>
          <a:xfrm>
            <a:off x="3038721" y="3350669"/>
            <a:ext cx="126262" cy="14885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6DE7167-A74F-7245-851E-EC56BBE87B32}"/>
              </a:ext>
            </a:extLst>
          </p:cNvPr>
          <p:cNvSpPr/>
          <p:nvPr/>
        </p:nvSpPr>
        <p:spPr>
          <a:xfrm>
            <a:off x="3032096" y="3754859"/>
            <a:ext cx="126262" cy="14885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E16F06C-7501-C149-8450-C81E832A4DE3}"/>
              </a:ext>
            </a:extLst>
          </p:cNvPr>
          <p:cNvSpPr/>
          <p:nvPr/>
        </p:nvSpPr>
        <p:spPr>
          <a:xfrm>
            <a:off x="3038724" y="4145798"/>
            <a:ext cx="126262" cy="1488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E489A38-2072-1E47-9176-69EEE43BC62C}"/>
              </a:ext>
            </a:extLst>
          </p:cNvPr>
          <p:cNvSpPr/>
          <p:nvPr/>
        </p:nvSpPr>
        <p:spPr>
          <a:xfrm>
            <a:off x="2922367" y="4667445"/>
            <a:ext cx="3417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05004C0-EA2E-F447-BDD3-C3872183E058}"/>
                  </a:ext>
                </a:extLst>
              </p:cNvPr>
              <p:cNvSpPr/>
              <p:nvPr/>
            </p:nvSpPr>
            <p:spPr>
              <a:xfrm>
                <a:off x="3174766" y="4037130"/>
                <a:ext cx="41646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05004C0-EA2E-F447-BDD3-C3872183E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766" y="4037130"/>
                <a:ext cx="416461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C271808F-58D5-904F-9E95-DE7432FA07F9}"/>
              </a:ext>
            </a:extLst>
          </p:cNvPr>
          <p:cNvSpPr txBox="1"/>
          <p:nvPr/>
        </p:nvSpPr>
        <p:spPr>
          <a:xfrm>
            <a:off x="5128357" y="3754859"/>
            <a:ext cx="3481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….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A9ED85B-8370-FB47-834D-4632DED5E589}"/>
              </a:ext>
            </a:extLst>
          </p:cNvPr>
          <p:cNvCxnSpPr/>
          <p:nvPr/>
        </p:nvCxnSpPr>
        <p:spPr>
          <a:xfrm>
            <a:off x="1409599" y="2857047"/>
            <a:ext cx="0" cy="1594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8A4B8246-26BB-4C4C-AD71-A9237FD0F6A5}"/>
              </a:ext>
            </a:extLst>
          </p:cNvPr>
          <p:cNvSpPr/>
          <p:nvPr/>
        </p:nvSpPr>
        <p:spPr>
          <a:xfrm>
            <a:off x="1359681" y="2964148"/>
            <a:ext cx="126262" cy="14885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E22D54D-7892-5145-BC7C-4884E5523F40}"/>
              </a:ext>
            </a:extLst>
          </p:cNvPr>
          <p:cNvSpPr/>
          <p:nvPr/>
        </p:nvSpPr>
        <p:spPr>
          <a:xfrm>
            <a:off x="1353057" y="3355087"/>
            <a:ext cx="126262" cy="1488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6F18296-FBE2-3E47-BF2B-0529F6129309}"/>
              </a:ext>
            </a:extLst>
          </p:cNvPr>
          <p:cNvSpPr/>
          <p:nvPr/>
        </p:nvSpPr>
        <p:spPr>
          <a:xfrm>
            <a:off x="1346432" y="3759277"/>
            <a:ext cx="126262" cy="1488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EC72255-28F3-064F-9FD1-E33C10B03D87}"/>
              </a:ext>
            </a:extLst>
          </p:cNvPr>
          <p:cNvSpPr/>
          <p:nvPr/>
        </p:nvSpPr>
        <p:spPr>
          <a:xfrm>
            <a:off x="1353060" y="4150216"/>
            <a:ext cx="126262" cy="1488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049B157-BEC6-1B48-8826-A2412CA88AD6}"/>
              </a:ext>
            </a:extLst>
          </p:cNvPr>
          <p:cNvSpPr/>
          <p:nvPr/>
        </p:nvSpPr>
        <p:spPr>
          <a:xfrm>
            <a:off x="1173572" y="4652423"/>
            <a:ext cx="4286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</a:t>
            </a:r>
            <a:r>
              <a:rPr lang="en-US" sz="1400" baseline="-25000" dirty="0"/>
              <a:t>k-1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7E7207F-31F3-194E-93AC-727C33E80890}"/>
                  </a:ext>
                </a:extLst>
              </p:cNvPr>
              <p:cNvSpPr/>
              <p:nvPr/>
            </p:nvSpPr>
            <p:spPr>
              <a:xfrm>
                <a:off x="1535859" y="3260237"/>
                <a:ext cx="4212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7E7207F-31F3-194E-93AC-727C33E80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859" y="3260237"/>
                <a:ext cx="421206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Curved Up Arrow 57">
            <a:extLst>
              <a:ext uri="{FF2B5EF4-FFF2-40B4-BE49-F238E27FC236}">
                <a16:creationId xmlns:a16="http://schemas.microsoft.com/office/drawing/2014/main" id="{B4FBCD37-2FBD-8842-8B4B-6C5E5219DA5C}"/>
              </a:ext>
            </a:extLst>
          </p:cNvPr>
          <p:cNvSpPr/>
          <p:nvPr/>
        </p:nvSpPr>
        <p:spPr>
          <a:xfrm flipH="1">
            <a:off x="2969628" y="5002532"/>
            <a:ext cx="3445891" cy="497551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Curved Up Arrow 58">
            <a:extLst>
              <a:ext uri="{FF2B5EF4-FFF2-40B4-BE49-F238E27FC236}">
                <a16:creationId xmlns:a16="http://schemas.microsoft.com/office/drawing/2014/main" id="{98F00003-B3FD-734E-ACC9-903C4C2570DE}"/>
              </a:ext>
            </a:extLst>
          </p:cNvPr>
          <p:cNvSpPr/>
          <p:nvPr/>
        </p:nvSpPr>
        <p:spPr>
          <a:xfrm flipH="1">
            <a:off x="1266189" y="5052216"/>
            <a:ext cx="3314701" cy="497551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2785226-B9B7-044E-9582-7D8AFC5DE71D}"/>
                  </a:ext>
                </a:extLst>
              </p:cNvPr>
              <p:cNvSpPr/>
              <p:nvPr/>
            </p:nvSpPr>
            <p:spPr>
              <a:xfrm>
                <a:off x="569646" y="1074510"/>
                <a:ext cx="508985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accent1">
                        <a:lumMod val="75000"/>
                      </a:schemeClr>
                    </a:solidFill>
                  </a:rPr>
                  <a:t>  Generates randomly a schedule index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6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solidFill>
                      <a:schemeClr val="accent1">
                        <a:lumMod val="75000"/>
                      </a:schemeClr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2785226-B9B7-044E-9582-7D8AFC5DE7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46" y="1074510"/>
                <a:ext cx="5089855" cy="338554"/>
              </a:xfrm>
              <a:prstGeom prst="rect">
                <a:avLst/>
              </a:prstGeom>
              <a:blipFill>
                <a:blip r:embed="rId10"/>
                <a:stretch>
                  <a:fillRect t="-370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1DA5529-F6B4-3948-9FC2-209FEFB77420}"/>
              </a:ext>
            </a:extLst>
          </p:cNvPr>
          <p:cNvCxnSpPr/>
          <p:nvPr/>
        </p:nvCxnSpPr>
        <p:spPr>
          <a:xfrm>
            <a:off x="3808621" y="2873530"/>
            <a:ext cx="0" cy="1594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08D87AD0-3D0E-F749-88B5-222FCCF367D6}"/>
              </a:ext>
            </a:extLst>
          </p:cNvPr>
          <p:cNvSpPr/>
          <p:nvPr/>
        </p:nvSpPr>
        <p:spPr>
          <a:xfrm>
            <a:off x="3758703" y="2980631"/>
            <a:ext cx="126262" cy="1488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C959AD4-3790-0841-8B1B-C4ABBF2A39B0}"/>
              </a:ext>
            </a:extLst>
          </p:cNvPr>
          <p:cNvSpPr/>
          <p:nvPr/>
        </p:nvSpPr>
        <p:spPr>
          <a:xfrm>
            <a:off x="3752079" y="3371570"/>
            <a:ext cx="126262" cy="1488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5B60134-2490-1043-98DB-E728B09CF303}"/>
              </a:ext>
            </a:extLst>
          </p:cNvPr>
          <p:cNvSpPr/>
          <p:nvPr/>
        </p:nvSpPr>
        <p:spPr>
          <a:xfrm>
            <a:off x="3745454" y="3775760"/>
            <a:ext cx="126262" cy="1488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B128EAE-A48F-A04E-A60A-14B9697614A5}"/>
                  </a:ext>
                </a:extLst>
              </p:cNvPr>
              <p:cNvSpPr/>
              <p:nvPr/>
            </p:nvSpPr>
            <p:spPr>
              <a:xfrm>
                <a:off x="3828195" y="2876361"/>
                <a:ext cx="4212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B128EAE-A48F-A04E-A60A-14B969761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195" y="2876361"/>
                <a:ext cx="421206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DBB0041-F4FC-4C40-8FA6-794E242212D7}"/>
                  </a:ext>
                </a:extLst>
              </p:cNvPr>
              <p:cNvSpPr/>
              <p:nvPr/>
            </p:nvSpPr>
            <p:spPr>
              <a:xfrm>
                <a:off x="3502553" y="4685761"/>
                <a:ext cx="79638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C</a:t>
                </a:r>
                <a:r>
                  <a:rPr lang="en-US" sz="1400" baseline="-25000" dirty="0"/>
                  <a:t>k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DBB0041-F4FC-4C40-8FA6-794E24221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553" y="4685761"/>
                <a:ext cx="796381" cy="307777"/>
              </a:xfrm>
              <a:prstGeom prst="rect">
                <a:avLst/>
              </a:prstGeom>
              <a:blipFill>
                <a:blip r:embed="rId12"/>
                <a:stretch>
                  <a:fillRect l="-322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val 66">
            <a:extLst>
              <a:ext uri="{FF2B5EF4-FFF2-40B4-BE49-F238E27FC236}">
                <a16:creationId xmlns:a16="http://schemas.microsoft.com/office/drawing/2014/main" id="{CF33171C-340D-C943-B1CE-F077D231A408}"/>
              </a:ext>
            </a:extLst>
          </p:cNvPr>
          <p:cNvSpPr/>
          <p:nvPr/>
        </p:nvSpPr>
        <p:spPr>
          <a:xfrm>
            <a:off x="3745454" y="4145798"/>
            <a:ext cx="126262" cy="1488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2ED9C2B-5884-0E41-B335-8E1E8426CA72}"/>
                  </a:ext>
                </a:extLst>
              </p:cNvPr>
              <p:cNvSpPr/>
              <p:nvPr/>
            </p:nvSpPr>
            <p:spPr>
              <a:xfrm>
                <a:off x="5802203" y="1578655"/>
                <a:ext cx="295872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1600" dirty="0"/>
                  <a:t>strongly hits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sz="16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𝐶h𝑎𝑖𝑛</m:t>
                    </m:r>
                    <m:r>
                      <a:rPr lang="en-US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sz="1600" dirty="0"/>
                  <a:t>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sz="1600" b="0" i="1" baseline="-250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2ED9C2B-5884-0E41-B335-8E1E8426CA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203" y="1578655"/>
                <a:ext cx="2958724" cy="584775"/>
              </a:xfrm>
              <a:prstGeom prst="rect">
                <a:avLst/>
              </a:prstGeom>
              <a:blipFill>
                <a:blip r:embed="rId13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78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4" grpId="1" animBg="1"/>
      <p:bldP spid="16" grpId="0" animBg="1"/>
      <p:bldP spid="17" grpId="0" animBg="1"/>
      <p:bldP spid="18" grpId="0" animBg="1"/>
      <p:bldP spid="19" grpId="0" animBg="1"/>
      <p:bldP spid="19" grpId="1" animBg="1"/>
      <p:bldP spid="20" grpId="0"/>
      <p:bldP spid="21" grpId="0"/>
      <p:bldP spid="22" grpId="0"/>
      <p:bldP spid="23" grpId="0"/>
      <p:bldP spid="23" grpId="1"/>
      <p:bldP spid="24" grpId="0"/>
      <p:bldP spid="25" grpId="0"/>
      <p:bldP spid="29" grpId="0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 animBg="1"/>
      <p:bldP spid="38" grpId="1" animBg="1"/>
      <p:bldP spid="44" grpId="0" animBg="1"/>
      <p:bldP spid="45" grpId="0" animBg="1"/>
      <p:bldP spid="46" grpId="0" animBg="1"/>
      <p:bldP spid="47" grpId="0" animBg="1"/>
      <p:bldP spid="47" grpId="1" animBg="1"/>
      <p:bldP spid="48" grpId="0"/>
      <p:bldP spid="49" grpId="0"/>
      <p:bldP spid="49" grpId="1"/>
      <p:bldP spid="49" grpId="2"/>
      <p:bldP spid="52" grpId="0" animBg="1"/>
      <p:bldP spid="53" grpId="0" animBg="1"/>
      <p:bldP spid="54" grpId="0" animBg="1"/>
      <p:bldP spid="55" grpId="0" animBg="1"/>
      <p:bldP spid="55" grpId="1" animBg="1"/>
      <p:bldP spid="56" grpId="0"/>
      <p:bldP spid="57" grpId="0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59" grpId="3" animBg="1"/>
      <p:bldP spid="59" grpId="4" animBg="1"/>
      <p:bldP spid="59" grpId="5" animBg="1"/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3792B-035D-084D-99F8-7145DED31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>
            <a:normAutofit/>
          </a:bodyPr>
          <a:lstStyle/>
          <a:p>
            <a:r>
              <a:rPr lang="en-US" sz="2800" dirty="0"/>
              <a:t>Experimental results - Cassandra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66EFE0-222E-A24C-B80F-F14A996A679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99012" y="1614442"/>
          <a:ext cx="6915145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545">
                  <a:extLst>
                    <a:ext uri="{9D8B030D-6E8A-4147-A177-3AD203B41FA5}">
                      <a16:colId xmlns:a16="http://schemas.microsoft.com/office/drawing/2014/main" val="217330248"/>
                    </a:ext>
                  </a:extLst>
                </a:gridCol>
                <a:gridCol w="818147">
                  <a:extLst>
                    <a:ext uri="{9D8B030D-6E8A-4147-A177-3AD203B41FA5}">
                      <a16:colId xmlns:a16="http://schemas.microsoft.com/office/drawing/2014/main" val="492230979"/>
                    </a:ext>
                  </a:extLst>
                </a:gridCol>
                <a:gridCol w="856648">
                  <a:extLst>
                    <a:ext uri="{9D8B030D-6E8A-4147-A177-3AD203B41FA5}">
                      <a16:colId xmlns:a16="http://schemas.microsoft.com/office/drawing/2014/main" val="1343158888"/>
                    </a:ext>
                  </a:extLst>
                </a:gridCol>
                <a:gridCol w="1155032">
                  <a:extLst>
                    <a:ext uri="{9D8B030D-6E8A-4147-A177-3AD203B41FA5}">
                      <a16:colId xmlns:a16="http://schemas.microsoft.com/office/drawing/2014/main" val="276884342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757246345"/>
                    </a:ext>
                  </a:extLst>
                </a:gridCol>
                <a:gridCol w="693019">
                  <a:extLst>
                    <a:ext uri="{9D8B030D-6E8A-4147-A177-3AD203B41FA5}">
                      <a16:colId xmlns:a16="http://schemas.microsoft.com/office/drawing/2014/main" val="1696811589"/>
                    </a:ext>
                  </a:extLst>
                </a:gridCol>
                <a:gridCol w="674585">
                  <a:extLst>
                    <a:ext uri="{9D8B030D-6E8A-4147-A177-3AD203B41FA5}">
                      <a16:colId xmlns:a16="http://schemas.microsoft.com/office/drawing/2014/main" val="4081438373"/>
                    </a:ext>
                  </a:extLst>
                </a:gridCol>
                <a:gridCol w="844649">
                  <a:extLst>
                    <a:ext uri="{9D8B030D-6E8A-4147-A177-3AD203B41FA5}">
                      <a16:colId xmlns:a16="http://schemas.microsoft.com/office/drawing/2014/main" val="1204582353"/>
                    </a:ext>
                  </a:extLst>
                </a:gridCol>
              </a:tblGrid>
              <a:tr h="401241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# Event Labels (d)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Max #</a:t>
                      </a:r>
                    </a:p>
                    <a:p>
                      <a:pPr algn="ctr"/>
                      <a:r>
                        <a:rPr lang="en-US" sz="1200" dirty="0"/>
                        <a:t>Events 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Avg</a:t>
                      </a:r>
                      <a:r>
                        <a:rPr lang="en-US" sz="1200" dirty="0"/>
                        <a:t> of</a:t>
                      </a:r>
                    </a:p>
                    <a:p>
                      <a:pPr algn="ctr"/>
                      <a:r>
                        <a:rPr lang="en-US" sz="1200" dirty="0"/>
                        <a:t>Max # 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Max #</a:t>
                      </a:r>
                    </a:p>
                    <a:p>
                      <a:pPr algn="ctr"/>
                      <a:r>
                        <a:rPr lang="en-US" sz="1200" dirty="0"/>
                        <a:t>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# Runs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#Buggy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Time(s)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220801"/>
                  </a:ext>
                </a:extLst>
              </a:tr>
              <a:tr h="240745">
                <a:tc>
                  <a:txBody>
                    <a:bodyPr/>
                    <a:lstStyle/>
                    <a:p>
                      <a:r>
                        <a:rPr lang="en-US" sz="1200" dirty="0"/>
                        <a:t>Random Walk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481.95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39222"/>
                  </a:ext>
                </a:extLst>
              </a:tr>
              <a:tr h="240745">
                <a:tc>
                  <a:txBody>
                    <a:bodyPr/>
                    <a:lstStyle/>
                    <a:p>
                      <a:r>
                        <a:rPr lang="en-US" sz="1200" dirty="0"/>
                        <a:t>PCTCP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505.73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096447"/>
                  </a:ext>
                </a:extLst>
              </a:tr>
              <a:tr h="24074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PCTCP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 =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503.81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901081"/>
                  </a:ext>
                </a:extLst>
              </a:tr>
              <a:tr h="136978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PCTCP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512.00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00248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2DF43D8-C344-B74F-8FD1-9AD04EF2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232" y="3478544"/>
            <a:ext cx="6076335" cy="7932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D96614-9F55-4544-B6BE-9EE4EBE8C83A}"/>
              </a:ext>
            </a:extLst>
          </p:cNvPr>
          <p:cNvSpPr/>
          <p:nvPr/>
        </p:nvSpPr>
        <p:spPr>
          <a:xfrm>
            <a:off x="1395512" y="4271843"/>
            <a:ext cx="58385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1200" dirty="0"/>
              <a:t>Bug in Cassandra 2.0.0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img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from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Leesatapornwongsa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et. al. ASPLOS’16)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ECBC9C-F555-0F42-BEB3-FC2C3C776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CDA500E4-CB0A-C443-B35D-FD0AC2292371}" type="slidenum">
              <a:rPr lang="en-US" smtClean="0"/>
              <a:t>15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E0042A-5786-6040-BB49-968A8576BFE9}"/>
              </a:ext>
            </a:extLst>
          </p:cNvPr>
          <p:cNvSpPr/>
          <p:nvPr/>
        </p:nvSpPr>
        <p:spPr>
          <a:xfrm>
            <a:off x="2209086" y="4794128"/>
            <a:ext cx="4440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code at: </a:t>
            </a:r>
            <a:r>
              <a:rPr lang="en-US" sz="1200" dirty="0">
                <a:solidFill>
                  <a:schemeClr val="tx2"/>
                </a:solidFill>
              </a:rPr>
              <a:t>https://</a:t>
            </a:r>
            <a:r>
              <a:rPr lang="en-US" sz="1200" dirty="0" err="1">
                <a:solidFill>
                  <a:schemeClr val="tx2"/>
                </a:solidFill>
              </a:rPr>
              <a:t>gitlab.mpi-sws.org</a:t>
            </a:r>
            <a:r>
              <a:rPr lang="en-US" sz="1200" dirty="0">
                <a:solidFill>
                  <a:schemeClr val="tx2"/>
                </a:solidFill>
              </a:rPr>
              <a:t>/</a:t>
            </a:r>
            <a:r>
              <a:rPr lang="en-US" sz="1200" dirty="0" err="1">
                <a:solidFill>
                  <a:schemeClr val="tx2"/>
                </a:solidFill>
              </a:rPr>
              <a:t>burcu</a:t>
            </a:r>
            <a:r>
              <a:rPr lang="en-US" sz="1200" dirty="0">
                <a:solidFill>
                  <a:schemeClr val="tx2"/>
                </a:solidFill>
              </a:rPr>
              <a:t>/</a:t>
            </a:r>
            <a:r>
              <a:rPr lang="en-US" sz="1200" dirty="0" err="1">
                <a:solidFill>
                  <a:schemeClr val="tx2"/>
                </a:solidFill>
              </a:rPr>
              <a:t>pctcp-cass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9EBA55-71D9-B24F-8B46-58A9B9EAD6CA}"/>
              </a:ext>
            </a:extLst>
          </p:cNvPr>
          <p:cNvSpPr/>
          <p:nvPr/>
        </p:nvSpPr>
        <p:spPr>
          <a:xfrm>
            <a:off x="2209086" y="4619120"/>
            <a:ext cx="4440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code at: </a:t>
            </a:r>
            <a:r>
              <a:rPr lang="en-US" sz="1200" dirty="0">
                <a:solidFill>
                  <a:schemeClr val="tx2"/>
                </a:solidFill>
              </a:rPr>
              <a:t>https://</a:t>
            </a:r>
            <a:r>
              <a:rPr lang="en-US" sz="1200" dirty="0" err="1">
                <a:solidFill>
                  <a:schemeClr val="tx2"/>
                </a:solidFill>
              </a:rPr>
              <a:t>gitlab.mpi-sws.org</a:t>
            </a:r>
            <a:r>
              <a:rPr lang="en-US" sz="1200" dirty="0">
                <a:solidFill>
                  <a:schemeClr val="tx2"/>
                </a:solidFill>
              </a:rPr>
              <a:t>/</a:t>
            </a:r>
            <a:r>
              <a:rPr lang="en-US" sz="1200" dirty="0" err="1">
                <a:solidFill>
                  <a:schemeClr val="tx2"/>
                </a:solidFill>
              </a:rPr>
              <a:t>fniksic</a:t>
            </a:r>
            <a:r>
              <a:rPr lang="en-US" sz="1200" dirty="0">
                <a:solidFill>
                  <a:schemeClr val="tx2"/>
                </a:solidFill>
              </a:rPr>
              <a:t>/</a:t>
            </a:r>
            <a:r>
              <a:rPr lang="en-US" sz="1200" dirty="0" err="1">
                <a:solidFill>
                  <a:schemeClr val="tx2"/>
                </a:solidFill>
              </a:rPr>
              <a:t>PSharp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492C4F-8AFE-7C47-B39C-B9D2A8424A57}"/>
              </a:ext>
            </a:extLst>
          </p:cNvPr>
          <p:cNvSpPr/>
          <p:nvPr/>
        </p:nvSpPr>
        <p:spPr>
          <a:xfrm>
            <a:off x="2209086" y="4964376"/>
            <a:ext cx="4440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code at: </a:t>
            </a:r>
            <a:r>
              <a:rPr lang="en-US" sz="1200" dirty="0">
                <a:solidFill>
                  <a:schemeClr val="tx2"/>
                </a:solidFill>
              </a:rPr>
              <a:t>https://</a:t>
            </a:r>
            <a:r>
              <a:rPr lang="en-US" sz="1200" dirty="0" err="1">
                <a:solidFill>
                  <a:schemeClr val="tx2"/>
                </a:solidFill>
              </a:rPr>
              <a:t>gitlab.mpi-sws.org</a:t>
            </a:r>
            <a:r>
              <a:rPr lang="en-US" sz="1200" dirty="0">
                <a:solidFill>
                  <a:schemeClr val="tx2"/>
                </a:solidFill>
              </a:rPr>
              <a:t>/</a:t>
            </a:r>
            <a:r>
              <a:rPr lang="en-US" sz="1200" dirty="0" err="1">
                <a:solidFill>
                  <a:schemeClr val="tx2"/>
                </a:solidFill>
              </a:rPr>
              <a:t>rupak</a:t>
            </a:r>
            <a:r>
              <a:rPr lang="en-US" sz="1200" dirty="0">
                <a:solidFill>
                  <a:schemeClr val="tx2"/>
                </a:solidFill>
              </a:rPr>
              <a:t>/</a:t>
            </a:r>
            <a:r>
              <a:rPr lang="en-US" sz="1200" dirty="0" err="1">
                <a:solidFill>
                  <a:schemeClr val="tx2"/>
                </a:solidFill>
              </a:rPr>
              <a:t>hitmc</a:t>
            </a: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468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A0A90-7F6C-384B-93B9-885D688CA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CDA500E4-CB0A-C443-B35D-FD0AC2292371}" type="slidenum">
              <a:rPr lang="en-US" smtClean="0"/>
              <a:t>16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BCB3E1-4C5D-F047-8E7E-1B264BCC7996}"/>
              </a:ext>
            </a:extLst>
          </p:cNvPr>
          <p:cNvSpPr/>
          <p:nvPr/>
        </p:nvSpPr>
        <p:spPr>
          <a:xfrm>
            <a:off x="900088" y="2526862"/>
            <a:ext cx="3237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Depth-bounded set of schedules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25F208-7247-B14C-A530-4594B02D79B1}"/>
              </a:ext>
            </a:extLst>
          </p:cNvPr>
          <p:cNvGrpSpPr/>
          <p:nvPr/>
        </p:nvGrpSpPr>
        <p:grpSpPr>
          <a:xfrm>
            <a:off x="1256366" y="1351831"/>
            <a:ext cx="2499889" cy="1131614"/>
            <a:chOff x="377639" y="900663"/>
            <a:chExt cx="3889562" cy="206939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3704C36-A163-384A-97C4-FB9F3E37E175}"/>
                </a:ext>
              </a:extLst>
            </p:cNvPr>
            <p:cNvSpPr/>
            <p:nvPr/>
          </p:nvSpPr>
          <p:spPr>
            <a:xfrm>
              <a:off x="377639" y="900663"/>
              <a:ext cx="3889562" cy="206939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BCFAD58-DB3F-7A42-87B7-22E95D0E8BC7}"/>
                </a:ext>
              </a:extLst>
            </p:cNvPr>
            <p:cNvSpPr/>
            <p:nvPr/>
          </p:nvSpPr>
          <p:spPr>
            <a:xfrm>
              <a:off x="853636" y="1732933"/>
              <a:ext cx="2828771" cy="12371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Strong d-hitting family 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8153648-AF35-B74B-AC3E-A8742A6E13A0}"/>
              </a:ext>
            </a:extLst>
          </p:cNvPr>
          <p:cNvSpPr/>
          <p:nvPr/>
        </p:nvSpPr>
        <p:spPr>
          <a:xfrm>
            <a:off x="4989581" y="2602760"/>
            <a:ext cx="2311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Partial order reduction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A45F40-B02D-E645-950C-5868D63320DC}"/>
              </a:ext>
            </a:extLst>
          </p:cNvPr>
          <p:cNvGrpSpPr/>
          <p:nvPr/>
        </p:nvGrpSpPr>
        <p:grpSpPr>
          <a:xfrm>
            <a:off x="4816784" y="1351831"/>
            <a:ext cx="2521484" cy="1119971"/>
            <a:chOff x="4793597" y="900663"/>
            <a:chExt cx="3889562" cy="206939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CB8D562-04EC-E046-B617-934E78AA1B3D}"/>
                </a:ext>
              </a:extLst>
            </p:cNvPr>
            <p:cNvSpPr/>
            <p:nvPr/>
          </p:nvSpPr>
          <p:spPr>
            <a:xfrm>
              <a:off x="4793597" y="900663"/>
              <a:ext cx="3889562" cy="206939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0804C87-5894-E44C-9403-0D7D54BF52F8}"/>
                </a:ext>
              </a:extLst>
            </p:cNvPr>
            <p:cNvSpPr/>
            <p:nvPr/>
          </p:nvSpPr>
          <p:spPr>
            <a:xfrm>
              <a:off x="7509960" y="1050698"/>
              <a:ext cx="234117" cy="17466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CB54D54-6E0C-5D48-901C-2A8ADCD78AED}"/>
                </a:ext>
              </a:extLst>
            </p:cNvPr>
            <p:cNvSpPr/>
            <p:nvPr/>
          </p:nvSpPr>
          <p:spPr>
            <a:xfrm>
              <a:off x="5733109" y="1070992"/>
              <a:ext cx="234117" cy="17466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2AD42B7-0EFD-1147-BD78-39C79250F435}"/>
                </a:ext>
              </a:extLst>
            </p:cNvPr>
            <p:cNvSpPr/>
            <p:nvPr/>
          </p:nvSpPr>
          <p:spPr>
            <a:xfrm>
              <a:off x="6188491" y="990270"/>
              <a:ext cx="234143" cy="195003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45190CC-758B-F946-ABE5-2F29000595F3}"/>
                </a:ext>
              </a:extLst>
            </p:cNvPr>
            <p:cNvSpPr/>
            <p:nvPr/>
          </p:nvSpPr>
          <p:spPr>
            <a:xfrm>
              <a:off x="7083929" y="990270"/>
              <a:ext cx="247463" cy="195003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4D315AE-E4EB-5B49-A16D-C737A0C21CCD}"/>
                </a:ext>
              </a:extLst>
            </p:cNvPr>
            <p:cNvSpPr/>
            <p:nvPr/>
          </p:nvSpPr>
          <p:spPr>
            <a:xfrm>
              <a:off x="6601203" y="911039"/>
              <a:ext cx="330353" cy="204864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4918354-C867-9245-923B-AE5873DE1956}"/>
                </a:ext>
              </a:extLst>
            </p:cNvPr>
            <p:cNvSpPr/>
            <p:nvPr/>
          </p:nvSpPr>
          <p:spPr>
            <a:xfrm>
              <a:off x="5198375" y="1213016"/>
              <a:ext cx="309551" cy="14550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BC21673-0939-EF42-AD96-79F49F58C27B}"/>
                </a:ext>
              </a:extLst>
            </p:cNvPr>
            <p:cNvSpPr/>
            <p:nvPr/>
          </p:nvSpPr>
          <p:spPr>
            <a:xfrm>
              <a:off x="7969259" y="1213016"/>
              <a:ext cx="301214" cy="14550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5170CA8-DD2C-2344-AA1B-FB04FA6E9D9D}"/>
                </a:ext>
              </a:extLst>
            </p:cNvPr>
            <p:cNvSpPr/>
            <p:nvPr/>
          </p:nvSpPr>
          <p:spPr>
            <a:xfrm>
              <a:off x="4811884" y="1629436"/>
              <a:ext cx="234117" cy="6118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53863D8-0557-2747-9A3F-E8EF90F898DF}"/>
                </a:ext>
              </a:extLst>
            </p:cNvPr>
            <p:cNvSpPr/>
            <p:nvPr/>
          </p:nvSpPr>
          <p:spPr>
            <a:xfrm>
              <a:off x="8449042" y="1629436"/>
              <a:ext cx="234117" cy="6118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6E5F7562-BBA3-9C42-9C6D-474BEA53CE95}"/>
              </a:ext>
            </a:extLst>
          </p:cNvPr>
          <p:cNvSpPr txBox="1">
            <a:spLocks/>
          </p:cNvSpPr>
          <p:nvPr/>
        </p:nvSpPr>
        <p:spPr>
          <a:xfrm>
            <a:off x="596911" y="599881"/>
            <a:ext cx="8165726" cy="499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Depth-Bounded + Dependency-Aware Random Testing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402DA3-ACF4-8542-8C58-EB0F0EF5055F}"/>
              </a:ext>
            </a:extLst>
          </p:cNvPr>
          <p:cNvGrpSpPr/>
          <p:nvPr/>
        </p:nvGrpSpPr>
        <p:grpSpPr>
          <a:xfrm>
            <a:off x="3130334" y="3229390"/>
            <a:ext cx="2468811" cy="1177306"/>
            <a:chOff x="3033411" y="3188544"/>
            <a:chExt cx="3056966" cy="18967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5200E2E-8ECD-034E-8031-A4BE4E45D8BC}"/>
                </a:ext>
              </a:extLst>
            </p:cNvPr>
            <p:cNvGrpSpPr/>
            <p:nvPr/>
          </p:nvGrpSpPr>
          <p:grpSpPr>
            <a:xfrm>
              <a:off x="3033411" y="3188544"/>
              <a:ext cx="3056966" cy="1896703"/>
              <a:chOff x="377639" y="900663"/>
              <a:chExt cx="3889562" cy="2069399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8DFAE6C-F3DC-DE47-BD9B-4CA02DB3416F}"/>
                  </a:ext>
                </a:extLst>
              </p:cNvPr>
              <p:cNvSpPr/>
              <p:nvPr/>
            </p:nvSpPr>
            <p:spPr>
              <a:xfrm>
                <a:off x="377639" y="900663"/>
                <a:ext cx="3889562" cy="206939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B3B43A2-2E09-ED40-A76D-366058DDBB72}"/>
                  </a:ext>
                </a:extLst>
              </p:cNvPr>
              <p:cNvSpPr/>
              <p:nvPr/>
            </p:nvSpPr>
            <p:spPr>
              <a:xfrm>
                <a:off x="964267" y="1732933"/>
                <a:ext cx="2716306" cy="12371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561F3-08EA-564F-AC4C-CB6B41A7B0D4}"/>
                </a:ext>
              </a:extLst>
            </p:cNvPr>
            <p:cNvSpPr/>
            <p:nvPr/>
          </p:nvSpPr>
          <p:spPr>
            <a:xfrm>
              <a:off x="3702424" y="4136894"/>
              <a:ext cx="179294" cy="7668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2BD3F03-2C10-6A4A-8F38-2BEFC888DACC}"/>
                </a:ext>
              </a:extLst>
            </p:cNvPr>
            <p:cNvSpPr/>
            <p:nvPr/>
          </p:nvSpPr>
          <p:spPr>
            <a:xfrm>
              <a:off x="5220760" y="4134903"/>
              <a:ext cx="179294" cy="7668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6E795A2-1391-244A-AA05-C3BE2DC0A1DD}"/>
                </a:ext>
              </a:extLst>
            </p:cNvPr>
            <p:cNvSpPr/>
            <p:nvPr/>
          </p:nvSpPr>
          <p:spPr>
            <a:xfrm>
              <a:off x="4022597" y="4020353"/>
              <a:ext cx="244603" cy="99988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D833919-B42B-3B42-963C-4409878DE37D}"/>
                </a:ext>
              </a:extLst>
            </p:cNvPr>
            <p:cNvSpPr/>
            <p:nvPr/>
          </p:nvSpPr>
          <p:spPr>
            <a:xfrm>
              <a:off x="4835277" y="4020353"/>
              <a:ext cx="233407" cy="99988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D6944C8-74BD-D141-BE15-2F8255556EED}"/>
                </a:ext>
              </a:extLst>
            </p:cNvPr>
            <p:cNvSpPr/>
            <p:nvPr/>
          </p:nvSpPr>
          <p:spPr>
            <a:xfrm>
              <a:off x="4422011" y="3951359"/>
              <a:ext cx="270383" cy="113388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1C848BAA-E2A2-B545-8865-F69C343CD2E5}"/>
              </a:ext>
            </a:extLst>
          </p:cNvPr>
          <p:cNvSpPr/>
          <p:nvPr/>
        </p:nvSpPr>
        <p:spPr>
          <a:xfrm>
            <a:off x="2585006" y="4555226"/>
            <a:ext cx="3917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Sample from a smaller set of schedules!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A21FC5-A735-ED4E-9608-CFF632372E7A}"/>
              </a:ext>
            </a:extLst>
          </p:cNvPr>
          <p:cNvCxnSpPr>
            <a:cxnSpLocks/>
          </p:cNvCxnSpPr>
          <p:nvPr/>
        </p:nvCxnSpPr>
        <p:spPr>
          <a:xfrm>
            <a:off x="2642433" y="2896194"/>
            <a:ext cx="546848" cy="44775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E354918-3DF4-4D41-A821-98B93F52794D}"/>
              </a:ext>
            </a:extLst>
          </p:cNvPr>
          <p:cNvCxnSpPr>
            <a:cxnSpLocks/>
          </p:cNvCxnSpPr>
          <p:nvPr/>
        </p:nvCxnSpPr>
        <p:spPr>
          <a:xfrm flipH="1">
            <a:off x="5540198" y="2934995"/>
            <a:ext cx="636319" cy="37015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01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B80EB-FE30-114D-A292-0E56ED18CD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A500E4-CB0A-C443-B35D-FD0AC2292371}" type="slidenum">
              <a:rPr lang="en-US" smtClean="0"/>
              <a:t>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E51666-BF73-1A4B-AAA5-F67527D433EE}"/>
              </a:ext>
            </a:extLst>
          </p:cNvPr>
          <p:cNvGrpSpPr/>
          <p:nvPr/>
        </p:nvGrpSpPr>
        <p:grpSpPr>
          <a:xfrm>
            <a:off x="824949" y="3404881"/>
            <a:ext cx="2203388" cy="1486637"/>
            <a:chOff x="4793597" y="900663"/>
            <a:chExt cx="3889562" cy="20693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F7D2212-92D8-1A40-844B-AB51E448AD3C}"/>
                </a:ext>
              </a:extLst>
            </p:cNvPr>
            <p:cNvSpPr/>
            <p:nvPr/>
          </p:nvSpPr>
          <p:spPr>
            <a:xfrm>
              <a:off x="4793597" y="900663"/>
              <a:ext cx="3889562" cy="206939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5BD187-88DA-CD44-92AD-13CCEFBB647F}"/>
                </a:ext>
              </a:extLst>
            </p:cNvPr>
            <p:cNvSpPr/>
            <p:nvPr/>
          </p:nvSpPr>
          <p:spPr>
            <a:xfrm>
              <a:off x="7509960" y="1050698"/>
              <a:ext cx="234117" cy="17466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485663C-EB3D-8048-BA65-02C62BF348C5}"/>
                </a:ext>
              </a:extLst>
            </p:cNvPr>
            <p:cNvSpPr/>
            <p:nvPr/>
          </p:nvSpPr>
          <p:spPr>
            <a:xfrm>
              <a:off x="5733109" y="1070992"/>
              <a:ext cx="234117" cy="17466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E44240D-3F93-2F4B-8556-2DDF0A75F515}"/>
                </a:ext>
              </a:extLst>
            </p:cNvPr>
            <p:cNvSpPr/>
            <p:nvPr/>
          </p:nvSpPr>
          <p:spPr>
            <a:xfrm>
              <a:off x="6188491" y="990270"/>
              <a:ext cx="234143" cy="195003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BB7392F-30CA-A74B-AEB1-864120AC4C51}"/>
                </a:ext>
              </a:extLst>
            </p:cNvPr>
            <p:cNvSpPr/>
            <p:nvPr/>
          </p:nvSpPr>
          <p:spPr>
            <a:xfrm>
              <a:off x="7083929" y="990270"/>
              <a:ext cx="247463" cy="195003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45FFAEB-003B-5342-BAB0-4DE43C4518F8}"/>
                </a:ext>
              </a:extLst>
            </p:cNvPr>
            <p:cNvSpPr/>
            <p:nvPr/>
          </p:nvSpPr>
          <p:spPr>
            <a:xfrm>
              <a:off x="6601203" y="911039"/>
              <a:ext cx="330353" cy="204864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392DDD3-9C7E-8F40-B9E0-564F5CD919FD}"/>
                </a:ext>
              </a:extLst>
            </p:cNvPr>
            <p:cNvSpPr/>
            <p:nvPr/>
          </p:nvSpPr>
          <p:spPr>
            <a:xfrm>
              <a:off x="5198375" y="1213016"/>
              <a:ext cx="309551" cy="14550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376EDA9-5C91-8E43-A805-2945D945D91F}"/>
                </a:ext>
              </a:extLst>
            </p:cNvPr>
            <p:cNvSpPr/>
            <p:nvPr/>
          </p:nvSpPr>
          <p:spPr>
            <a:xfrm>
              <a:off x="7969259" y="1213016"/>
              <a:ext cx="301214" cy="14550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E346E95-E220-654F-BDF0-8BFD38C20DA1}"/>
                </a:ext>
              </a:extLst>
            </p:cNvPr>
            <p:cNvSpPr/>
            <p:nvPr/>
          </p:nvSpPr>
          <p:spPr>
            <a:xfrm>
              <a:off x="4811884" y="1629436"/>
              <a:ext cx="234117" cy="6118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7B2F70E-6C22-1041-924A-C5B7D1AF3AB6}"/>
                </a:ext>
              </a:extLst>
            </p:cNvPr>
            <p:cNvSpPr/>
            <p:nvPr/>
          </p:nvSpPr>
          <p:spPr>
            <a:xfrm>
              <a:off x="8449042" y="1629436"/>
              <a:ext cx="234117" cy="6118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9E88764F-0C41-C741-BB38-00F19984925C}"/>
              </a:ext>
            </a:extLst>
          </p:cNvPr>
          <p:cNvSpPr/>
          <p:nvPr/>
        </p:nvSpPr>
        <p:spPr>
          <a:xfrm>
            <a:off x="2878025" y="3847672"/>
            <a:ext cx="22380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Samples from traces </a:t>
            </a:r>
          </a:p>
          <a:p>
            <a:pPr algn="ctr"/>
            <a:r>
              <a:rPr lang="en-US" sz="1600" dirty="0"/>
              <a:t>instead of schedules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A2ACC28-6E47-224A-91F2-EDAED447D007}"/>
              </a:ext>
            </a:extLst>
          </p:cNvPr>
          <p:cNvSpPr txBox="1">
            <a:spLocks/>
          </p:cNvSpPr>
          <p:nvPr/>
        </p:nvSpPr>
        <p:spPr>
          <a:xfrm>
            <a:off x="628650" y="262326"/>
            <a:ext cx="7886700" cy="733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Trace Aware </a:t>
            </a:r>
            <a:r>
              <a:rPr lang="en-US" dirty="0"/>
              <a:t>Random Testing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ABAB1A8-D989-C146-9DA6-9A99C5894819}"/>
              </a:ext>
            </a:extLst>
          </p:cNvPr>
          <p:cNvSpPr/>
          <p:nvPr/>
        </p:nvSpPr>
        <p:spPr>
          <a:xfrm>
            <a:off x="5358657" y="3462081"/>
            <a:ext cx="2499889" cy="152744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7B38E97-6DF5-364C-AAE5-7EC618BE8E98}"/>
              </a:ext>
            </a:extLst>
          </p:cNvPr>
          <p:cNvSpPr/>
          <p:nvPr/>
        </p:nvSpPr>
        <p:spPr>
          <a:xfrm>
            <a:off x="5843870" y="4236002"/>
            <a:ext cx="1553591" cy="732910"/>
          </a:xfrm>
          <a:prstGeom prst="ellipse">
            <a:avLst/>
          </a:prstGeom>
          <a:solidFill>
            <a:srgbClr val="045F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2-hitting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family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6C0494-83CD-8D49-BC4B-B0B6D0257B6B}"/>
              </a:ext>
            </a:extLst>
          </p:cNvPr>
          <p:cNvSpPr txBox="1"/>
          <p:nvPr/>
        </p:nvSpPr>
        <p:spPr>
          <a:xfrm rot="5400000">
            <a:off x="6339663" y="3890570"/>
            <a:ext cx="5310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. . 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D171E0-A907-4240-B509-EB3F46A59944}"/>
              </a:ext>
            </a:extLst>
          </p:cNvPr>
          <p:cNvSpPr txBox="1"/>
          <p:nvPr/>
        </p:nvSpPr>
        <p:spPr>
          <a:xfrm>
            <a:off x="6192665" y="3511103"/>
            <a:ext cx="8250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n-hitting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2A358B8-5BBF-C846-986F-B3998ED9603A}"/>
              </a:ext>
            </a:extLst>
          </p:cNvPr>
          <p:cNvSpPr/>
          <p:nvPr/>
        </p:nvSpPr>
        <p:spPr>
          <a:xfrm>
            <a:off x="6049052" y="4518550"/>
            <a:ext cx="1143225" cy="450361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1-hitting family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432DEE-F171-6D45-BA49-E4B61B6F5EB1}"/>
              </a:ext>
            </a:extLst>
          </p:cNvPr>
          <p:cNvSpPr/>
          <p:nvPr/>
        </p:nvSpPr>
        <p:spPr>
          <a:xfrm>
            <a:off x="4711068" y="4976520"/>
            <a:ext cx="3788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Depth-bounded sample set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49EF67-1AEC-CA49-9718-970609E7998B}"/>
              </a:ext>
            </a:extLst>
          </p:cNvPr>
          <p:cNvSpPr/>
          <p:nvPr/>
        </p:nvSpPr>
        <p:spPr>
          <a:xfrm>
            <a:off x="228279" y="4976520"/>
            <a:ext cx="3788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Trace-aware sample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73630520-7BEA-BE44-B1FC-C6B50AB9DB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13407"/>
                <a:ext cx="8362950" cy="2845999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Applies partial order reduction techniques to testing</a:t>
                </a:r>
              </a:p>
              <a:p>
                <a:pPr lvl="1"/>
                <a:endParaRPr lang="en-US" sz="500" dirty="0"/>
              </a:p>
              <a:p>
                <a:r>
                  <a:rPr lang="en-US" sz="1800" dirty="0">
                    <a:solidFill>
                      <a:srgbClr val="0070C0"/>
                    </a:solidFill>
                  </a:rPr>
                  <a:t>Dependence Relation (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800" dirty="0">
                    <a:solidFill>
                      <a:srgbClr val="0070C0"/>
                    </a:solidFill>
                  </a:rPr>
                  <a:t>)</a:t>
                </a:r>
                <a:r>
                  <a:rPr lang="en-US" sz="1800" dirty="0"/>
                  <a:t>: Two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/>
                  <a:t> are dependent </a:t>
                </a:r>
                <a:r>
                  <a:rPr lang="en-US" sz="1800" dirty="0" err="1"/>
                  <a:t>iff</a:t>
                </a:r>
                <a:r>
                  <a:rPr lang="en-US" sz="1800" dirty="0"/>
                  <a:t>:</a:t>
                </a:r>
              </a:p>
              <a:p>
                <a:pPr lvl="1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they are causally dependent or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𝑟𝑒𝑐𝑣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𝑟𝑒𝑐𝑣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sz="800" dirty="0"/>
              </a:p>
              <a:p>
                <a:pPr lvl="2"/>
                <a:endParaRPr lang="en-US" sz="500" dirty="0"/>
              </a:p>
              <a:p>
                <a:r>
                  <a:rPr lang="en-US" sz="1800" dirty="0"/>
                  <a:t>Two schedules which only reorder independent events are equivalent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5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500" dirty="0"/>
                  <a:t> induces equivalence classes (</a:t>
                </a:r>
                <a:r>
                  <a:rPr lang="en-US" sz="1500" dirty="0">
                    <a:solidFill>
                      <a:srgbClr val="0070C0"/>
                    </a:solidFill>
                  </a:rPr>
                  <a:t>traces</a:t>
                </a:r>
                <a:r>
                  <a:rPr lang="en-US" sz="1500" dirty="0"/>
                  <a:t>) of schedules</a:t>
                </a: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73630520-7BEA-BE44-B1FC-C6B50AB9D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13407"/>
                <a:ext cx="8362950" cy="2845999"/>
              </a:xfrm>
              <a:blipFill>
                <a:blip r:embed="rId2"/>
                <a:stretch>
                  <a:fillRect l="-303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06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/>
      <p:bldP spid="22" grpId="0" animBg="1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CAEFE-4ECC-554C-8F7A-BAA298C73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CDA500E4-CB0A-C443-B35D-FD0AC2292371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A6C38E5-E9B2-C140-8360-5485EC353B0F}"/>
                  </a:ext>
                </a:extLst>
              </p:cNvPr>
              <p:cNvSpPr/>
              <p:nvPr/>
            </p:nvSpPr>
            <p:spPr>
              <a:xfrm>
                <a:off x="6314139" y="2366643"/>
                <a:ext cx="248521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srgbClr val="0070C0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sz="1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b="1" dirty="0">
                    <a:solidFill>
                      <a:srgbClr val="0070C0"/>
                    </a:solidFill>
                  </a:rPr>
                  <a:t> priority change points</a:t>
                </a: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A6C38E5-E9B2-C140-8360-5485EC353B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139" y="2366643"/>
                <a:ext cx="2485216" cy="307777"/>
              </a:xfrm>
              <a:prstGeom prst="rect">
                <a:avLst/>
              </a:prstGeom>
              <a:blipFill>
                <a:blip r:embed="rId4"/>
                <a:stretch>
                  <a:fillRect l="-50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A464568-7556-7243-8BFC-95CEB1AE5B82}"/>
                  </a:ext>
                </a:extLst>
              </p:cNvPr>
              <p:cNvSpPr/>
              <p:nvPr/>
            </p:nvSpPr>
            <p:spPr>
              <a:xfrm>
                <a:off x="4561417" y="3485383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C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A464568-7556-7243-8BFC-95CEB1AE5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417" y="3485383"/>
                <a:ext cx="620044" cy="258532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9D28658-8BA0-314E-AE21-1467C1280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179" y="3488093"/>
            <a:ext cx="174624" cy="196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26AA36E-9D3A-A546-B02E-B64DEAF0C8C9}"/>
                  </a:ext>
                </a:extLst>
              </p:cNvPr>
              <p:cNvSpPr/>
              <p:nvPr/>
            </p:nvSpPr>
            <p:spPr>
              <a:xfrm>
                <a:off x="355322" y="4527028"/>
                <a:ext cx="3520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/>
                  <a:t>Strong hitting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srgbClr val="7030A0"/>
                            </a:solidFill>
                          </a:rPr>
                          <m:t>msg</m:t>
                        </m:r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srgbClr val="7030A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srgbClr val="7030A0"/>
                            </a:solidFill>
                          </a:rPr>
                          <m:t>E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srgbClr val="C00000"/>
                            </a:solidFill>
                          </a:rPr>
                          <m:t>msg</m:t>
                        </m:r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srgbClr val="C0000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srgbClr val="C00000"/>
                            </a:solidFill>
                          </a:rPr>
                          <m:t>B</m:t>
                        </m:r>
                      </m:e>
                    </m:d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detects the bug</a:t>
                </a: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26AA36E-9D3A-A546-B02E-B64DEAF0C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22" y="4527028"/>
                <a:ext cx="3520451" cy="307777"/>
              </a:xfrm>
              <a:prstGeom prst="rect">
                <a:avLst/>
              </a:prstGeom>
              <a:blipFill>
                <a:blip r:embed="rId7"/>
                <a:stretch>
                  <a:fillRect l="-36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itle 1">
            <a:extLst>
              <a:ext uri="{FF2B5EF4-FFF2-40B4-BE49-F238E27FC236}">
                <a16:creationId xmlns:a16="http://schemas.microsoft.com/office/drawing/2014/main" id="{AA0FD16B-2305-0E49-B69B-60233EE11E5D}"/>
              </a:ext>
            </a:extLst>
          </p:cNvPr>
          <p:cNvSpPr txBox="1">
            <a:spLocks/>
          </p:cNvSpPr>
          <p:nvPr/>
        </p:nvSpPr>
        <p:spPr>
          <a:xfrm>
            <a:off x="628650" y="262326"/>
            <a:ext cx="7886700" cy="733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PCT is not Trace Aware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BC13F2F-7FDE-2D43-8E56-028B0361E8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6179" y="3765426"/>
            <a:ext cx="158141" cy="158141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0E659C5D-CB1D-424A-B7EE-A1B06E0BB09F}"/>
              </a:ext>
            </a:extLst>
          </p:cNvPr>
          <p:cNvSpPr txBox="1"/>
          <p:nvPr/>
        </p:nvSpPr>
        <p:spPr>
          <a:xfrm>
            <a:off x="856259" y="1105696"/>
            <a:ext cx="6928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Node 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3688F9C-B0D6-0C41-BA81-5EF374DBB4C6}"/>
              </a:ext>
            </a:extLst>
          </p:cNvPr>
          <p:cNvSpPr txBox="1"/>
          <p:nvPr/>
        </p:nvSpPr>
        <p:spPr>
          <a:xfrm>
            <a:off x="1981683" y="1088193"/>
            <a:ext cx="6928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Node 2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EDE0C56-42A1-224B-8786-4121A057E571}"/>
              </a:ext>
            </a:extLst>
          </p:cNvPr>
          <p:cNvCxnSpPr>
            <a:cxnSpLocks/>
          </p:cNvCxnSpPr>
          <p:nvPr/>
        </p:nvCxnSpPr>
        <p:spPr>
          <a:xfrm>
            <a:off x="446854" y="2453283"/>
            <a:ext cx="1799188" cy="3625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FA9DA3F-C751-4B47-AD49-7E8BA60CC683}"/>
              </a:ext>
            </a:extLst>
          </p:cNvPr>
          <p:cNvCxnSpPr>
            <a:cxnSpLocks/>
          </p:cNvCxnSpPr>
          <p:nvPr/>
        </p:nvCxnSpPr>
        <p:spPr>
          <a:xfrm flipH="1">
            <a:off x="1191033" y="1445121"/>
            <a:ext cx="5464" cy="2649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EA64CB9-8A9E-4B40-844A-47F7A1B7E73A}"/>
              </a:ext>
            </a:extLst>
          </p:cNvPr>
          <p:cNvCxnSpPr>
            <a:cxnSpLocks/>
          </p:cNvCxnSpPr>
          <p:nvPr/>
        </p:nvCxnSpPr>
        <p:spPr>
          <a:xfrm>
            <a:off x="2321923" y="1423652"/>
            <a:ext cx="7045" cy="2666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247C018-DEA7-0942-A8E2-D5FD6BF0640F}"/>
              </a:ext>
            </a:extLst>
          </p:cNvPr>
          <p:cNvCxnSpPr>
            <a:cxnSpLocks/>
          </p:cNvCxnSpPr>
          <p:nvPr/>
        </p:nvCxnSpPr>
        <p:spPr>
          <a:xfrm>
            <a:off x="1270162" y="3242510"/>
            <a:ext cx="2113114" cy="0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860AAE4-8BC4-4E4D-BFC3-71AE93DC9203}"/>
              </a:ext>
            </a:extLst>
          </p:cNvPr>
          <p:cNvSpPr txBox="1"/>
          <p:nvPr/>
        </p:nvSpPr>
        <p:spPr>
          <a:xfrm>
            <a:off x="355322" y="4154663"/>
            <a:ext cx="3088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Buggy if:  … </a:t>
            </a:r>
            <a:r>
              <a:rPr lang="en-US" sz="1400" dirty="0" err="1">
                <a:solidFill>
                  <a:srgbClr val="C00000"/>
                </a:solidFill>
              </a:rPr>
              <a:t>msg</a:t>
            </a:r>
            <a:r>
              <a:rPr lang="en-US" sz="1400" dirty="0">
                <a:solidFill>
                  <a:srgbClr val="C00000"/>
                </a:solidFill>
              </a:rPr>
              <a:t> A</a:t>
            </a:r>
            <a:r>
              <a:rPr lang="en-US" sz="1400" dirty="0"/>
              <a:t> … </a:t>
            </a:r>
            <a:r>
              <a:rPr lang="en-US" sz="1400" dirty="0" err="1">
                <a:solidFill>
                  <a:srgbClr val="7030A0"/>
                </a:solidFill>
              </a:rPr>
              <a:t>msg</a:t>
            </a:r>
            <a:r>
              <a:rPr lang="en-US" sz="1400" dirty="0">
                <a:solidFill>
                  <a:srgbClr val="7030A0"/>
                </a:solidFill>
              </a:rPr>
              <a:t> E</a:t>
            </a:r>
            <a:r>
              <a:rPr lang="en-US" sz="1400" dirty="0"/>
              <a:t> … </a:t>
            </a:r>
            <a:r>
              <a:rPr lang="en-US" sz="1400" dirty="0" err="1">
                <a:solidFill>
                  <a:srgbClr val="C00000"/>
                </a:solidFill>
              </a:rPr>
              <a:t>msg</a:t>
            </a:r>
            <a:r>
              <a:rPr lang="en-US" sz="1400" dirty="0">
                <a:solidFill>
                  <a:srgbClr val="C00000"/>
                </a:solidFill>
              </a:rPr>
              <a:t> B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E58F8C0-8447-F443-97FB-054554C5645B}"/>
              </a:ext>
            </a:extLst>
          </p:cNvPr>
          <p:cNvCxnSpPr>
            <a:cxnSpLocks/>
          </p:cNvCxnSpPr>
          <p:nvPr/>
        </p:nvCxnSpPr>
        <p:spPr>
          <a:xfrm>
            <a:off x="442908" y="1738140"/>
            <a:ext cx="667264" cy="0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11A1EB13-D563-7E47-9CFE-267DA41DD604}"/>
              </a:ext>
            </a:extLst>
          </p:cNvPr>
          <p:cNvSpPr/>
          <p:nvPr/>
        </p:nvSpPr>
        <p:spPr>
          <a:xfrm>
            <a:off x="505980" y="1433678"/>
            <a:ext cx="68267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msg</a:t>
            </a:r>
            <a:r>
              <a:rPr lang="en-US" dirty="0">
                <a:solidFill>
                  <a:srgbClr val="C00000"/>
                </a:solidFill>
              </a:rPr>
              <a:t> A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C70D71F-79A3-7141-A51F-265D8D6031BF}"/>
              </a:ext>
            </a:extLst>
          </p:cNvPr>
          <p:cNvSpPr/>
          <p:nvPr/>
        </p:nvSpPr>
        <p:spPr>
          <a:xfrm>
            <a:off x="2763707" y="2975293"/>
            <a:ext cx="68267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msg</a:t>
            </a:r>
            <a:r>
              <a:rPr lang="en-US" dirty="0"/>
              <a:t> F</a:t>
            </a:r>
          </a:p>
        </p:txBody>
      </p:sp>
      <p:sp>
        <p:nvSpPr>
          <p:cNvPr id="98" name="Curved Left Arrow 97">
            <a:extLst>
              <a:ext uri="{FF2B5EF4-FFF2-40B4-BE49-F238E27FC236}">
                <a16:creationId xmlns:a16="http://schemas.microsoft.com/office/drawing/2014/main" id="{A73FC519-82FA-1F45-A0B4-CA77730E6747}"/>
              </a:ext>
            </a:extLst>
          </p:cNvPr>
          <p:cNvSpPr/>
          <p:nvPr/>
        </p:nvSpPr>
        <p:spPr>
          <a:xfrm>
            <a:off x="1275311" y="1798971"/>
            <a:ext cx="137160" cy="274320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A59F1C6-CECD-6146-AD61-8D31826A97A8}"/>
              </a:ext>
            </a:extLst>
          </p:cNvPr>
          <p:cNvSpPr/>
          <p:nvPr/>
        </p:nvSpPr>
        <p:spPr>
          <a:xfrm>
            <a:off x="1374280" y="1784970"/>
            <a:ext cx="68267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msg</a:t>
            </a:r>
            <a:r>
              <a:rPr lang="en-US" dirty="0">
                <a:solidFill>
                  <a:srgbClr val="C00000"/>
                </a:solidFill>
              </a:rPr>
              <a:t> B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B67C310-5BEF-F443-A699-48C08F3BBAE5}"/>
              </a:ext>
            </a:extLst>
          </p:cNvPr>
          <p:cNvSpPr/>
          <p:nvPr/>
        </p:nvSpPr>
        <p:spPr>
          <a:xfrm>
            <a:off x="1660547" y="2199793"/>
            <a:ext cx="68267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msg</a:t>
            </a:r>
            <a:r>
              <a:rPr lang="en-US" dirty="0"/>
              <a:t> C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8888277-7249-B04A-948E-C615281145E7}"/>
              </a:ext>
            </a:extLst>
          </p:cNvPr>
          <p:cNvSpPr/>
          <p:nvPr/>
        </p:nvSpPr>
        <p:spPr>
          <a:xfrm>
            <a:off x="1136050" y="1716508"/>
            <a:ext cx="106943" cy="1992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74E045D-0EC6-9D41-B284-509B6B429FFC}"/>
              </a:ext>
            </a:extLst>
          </p:cNvPr>
          <p:cNvSpPr/>
          <p:nvPr/>
        </p:nvSpPr>
        <p:spPr>
          <a:xfrm>
            <a:off x="1140423" y="2066063"/>
            <a:ext cx="106943" cy="1992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D11474F-0B12-294F-B2F2-BBC023FF994C}"/>
              </a:ext>
            </a:extLst>
          </p:cNvPr>
          <p:cNvSpPr/>
          <p:nvPr/>
        </p:nvSpPr>
        <p:spPr>
          <a:xfrm>
            <a:off x="2270170" y="2428186"/>
            <a:ext cx="106943" cy="1992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3E3C511-3ED5-3844-89E1-274FC9C772BB}"/>
              </a:ext>
            </a:extLst>
          </p:cNvPr>
          <p:cNvSpPr txBox="1"/>
          <p:nvPr/>
        </p:nvSpPr>
        <p:spPr>
          <a:xfrm>
            <a:off x="3062898" y="1095386"/>
            <a:ext cx="6928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Node 3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866264E-12C5-CA45-AFE1-53DE732EB9CF}"/>
              </a:ext>
            </a:extLst>
          </p:cNvPr>
          <p:cNvCxnSpPr>
            <a:cxnSpLocks/>
          </p:cNvCxnSpPr>
          <p:nvPr/>
        </p:nvCxnSpPr>
        <p:spPr>
          <a:xfrm>
            <a:off x="3403138" y="1430845"/>
            <a:ext cx="7045" cy="2666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BF64052-30B1-B149-880B-5C74A7D58C13}"/>
              </a:ext>
            </a:extLst>
          </p:cNvPr>
          <p:cNvSpPr/>
          <p:nvPr/>
        </p:nvSpPr>
        <p:spPr>
          <a:xfrm>
            <a:off x="3375871" y="3258185"/>
            <a:ext cx="106943" cy="1992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2D60CE3-4593-2244-9E5C-C2958ECF2663}"/>
              </a:ext>
            </a:extLst>
          </p:cNvPr>
          <p:cNvSpPr/>
          <p:nvPr/>
        </p:nvSpPr>
        <p:spPr>
          <a:xfrm>
            <a:off x="2269021" y="2776033"/>
            <a:ext cx="106943" cy="1992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62A01E-E5AD-684B-8022-9837A77ED543}"/>
              </a:ext>
            </a:extLst>
          </p:cNvPr>
          <p:cNvCxnSpPr>
            <a:cxnSpLocks/>
          </p:cNvCxnSpPr>
          <p:nvPr/>
        </p:nvCxnSpPr>
        <p:spPr>
          <a:xfrm>
            <a:off x="445285" y="3080557"/>
            <a:ext cx="667264" cy="0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DC9C464-D402-5B4B-ACCD-26639DD65923}"/>
              </a:ext>
            </a:extLst>
          </p:cNvPr>
          <p:cNvSpPr/>
          <p:nvPr/>
        </p:nvSpPr>
        <p:spPr>
          <a:xfrm>
            <a:off x="493957" y="2776095"/>
            <a:ext cx="68267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msg</a:t>
            </a:r>
            <a:r>
              <a:rPr lang="en-US" dirty="0">
                <a:solidFill>
                  <a:srgbClr val="7030A0"/>
                </a:solidFill>
              </a:rPr>
              <a:t> E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AF3353B1-6966-C64B-A656-3D744DA4E7BE}"/>
              </a:ext>
            </a:extLst>
          </p:cNvPr>
          <p:cNvSpPr/>
          <p:nvPr/>
        </p:nvSpPr>
        <p:spPr>
          <a:xfrm>
            <a:off x="1138427" y="3058925"/>
            <a:ext cx="106943" cy="1992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C974D2C-FC09-A643-936B-065A61C5BD6B}"/>
              </a:ext>
            </a:extLst>
          </p:cNvPr>
          <p:cNvSpPr/>
          <p:nvPr/>
        </p:nvSpPr>
        <p:spPr>
          <a:xfrm>
            <a:off x="4095735" y="1023780"/>
            <a:ext cx="377337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ct val="90000"/>
              </a:lnSpc>
              <a:spcBef>
                <a:spcPts val="750"/>
              </a:spcBef>
              <a:buClr>
                <a:srgbClr val="0070C0"/>
              </a:buClr>
              <a:buFont typeface="Helvetica" pitchFamily="2" charset="0"/>
              <a:buChar char="‣"/>
            </a:pPr>
            <a:r>
              <a:rPr lang="en-US" sz="1800" dirty="0">
                <a:solidFill>
                  <a:srgbClr val="0070C0"/>
                </a:solidFill>
              </a:rPr>
              <a:t>Online chain partitioning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0DE7A6B-EEB0-9A4F-82D7-B447E1D59DF9}"/>
                  </a:ext>
                </a:extLst>
              </p:cNvPr>
              <p:cNvSpPr/>
              <p:nvPr/>
            </p:nvSpPr>
            <p:spPr>
              <a:xfrm>
                <a:off x="4535610" y="1356879"/>
                <a:ext cx="3101770" cy="9618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smtClean="0">
                        <a:solidFill>
                          <a:schemeClr val="tx1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</a:rPr>
                      <m:t>hain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</a:rPr>
                      <m:t>1 =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C00000"/>
                        </a:solidFill>
                      </a:rPr>
                      <m:t>msg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C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C00000"/>
                        </a:solidFill>
                      </a:rPr>
                      <m:t>A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C00000"/>
                        </a:solidFill>
                      </a:rPr>
                      <m:t>msg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C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C00000"/>
                        </a:solidFill>
                      </a:rPr>
                      <m:t>B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smtClean="0">
                        <a:solidFill>
                          <a:schemeClr val="tx1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</a:rPr>
                      <m:t>hain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</a:rPr>
                      <m:t>2 = </m:t>
                    </m:r>
                    <m:r>
                      <m:rPr>
                        <m:nor/>
                      </m:rPr>
                      <a:rPr lang="en-US" i="0">
                        <a:solidFill>
                          <a:schemeClr val="tx1"/>
                        </a:solidFill>
                      </a:rPr>
                      <m:t>msg</m:t>
                    </m:r>
                    <m:r>
                      <m:rPr>
                        <m:nor/>
                      </m:rPr>
                      <a:rPr lang="en-US" i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i="0">
                        <a:solidFill>
                          <a:schemeClr val="tx1"/>
                        </a:solidFill>
                      </a:rPr>
                      <m:t>msg</m:t>
                    </m:r>
                    <m:r>
                      <m:rPr>
                        <m:nor/>
                      </m:rPr>
                      <a:rPr lang="en-US" i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</a:rPr>
                      <m:t>D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Chain</m:t>
                    </m:r>
                    <m:r>
                      <m:rPr>
                        <m:nor/>
                      </m:rPr>
                      <a:rPr lang="en-US" b="0" i="0" smtClean="0"/>
                      <m:t>3</m:t>
                    </m:r>
                    <m:r>
                      <m:rPr>
                        <m:nor/>
                      </m:rPr>
                      <a:rPr lang="en-US"/>
                      <m:t> =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</a:rPr>
                      <m:t>msg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7030A0"/>
                        </a:solidFill>
                      </a:rPr>
                      <m:t>E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/>
                      <m:t>msg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 b="0" i="0" smtClean="0"/>
                      <m:t>F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0DE7A6B-EEB0-9A4F-82D7-B447E1D59D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610" y="1356879"/>
                <a:ext cx="3101770" cy="961802"/>
              </a:xfrm>
              <a:prstGeom prst="rect">
                <a:avLst/>
              </a:prstGeom>
              <a:blipFill>
                <a:blip r:embed="rId9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Rectangle 123">
            <a:extLst>
              <a:ext uri="{FF2B5EF4-FFF2-40B4-BE49-F238E27FC236}">
                <a16:creationId xmlns:a16="http://schemas.microsoft.com/office/drawing/2014/main" id="{A4AF33F2-8F2F-3D48-95BA-F8973FCB6E87}"/>
              </a:ext>
            </a:extLst>
          </p:cNvPr>
          <p:cNvSpPr/>
          <p:nvPr/>
        </p:nvSpPr>
        <p:spPr>
          <a:xfrm>
            <a:off x="4484352" y="2373927"/>
            <a:ext cx="3705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Initial random priorities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14D0C47E-B731-3A4A-807C-8134405D4E03}"/>
                  </a:ext>
                </a:extLst>
              </p:cNvPr>
              <p:cNvSpPr/>
              <p:nvPr/>
            </p:nvSpPr>
            <p:spPr>
              <a:xfrm>
                <a:off x="4484352" y="2661776"/>
                <a:ext cx="3951503" cy="300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tx1"/>
                          </a:solidFill>
                        </a:rPr>
                        <m:t>priority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tx1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tx1"/>
                          </a:solidFill>
                        </a:rPr>
                        <m:t>Chain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tx1"/>
                          </a:solidFill>
                        </a:rPr>
                        <m:t>1) &gt; 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tx1"/>
                          </a:solidFill>
                        </a:rPr>
                        <m:t>priority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tx1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tx1"/>
                          </a:solidFill>
                        </a:rPr>
                        <m:t>Chain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tx1"/>
                          </a:solidFill>
                        </a:rPr>
                        <m:t>2) &gt; 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tx1"/>
                          </a:solidFill>
                        </a:rPr>
                        <m:t>priority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tx1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tx1"/>
                          </a:solidFill>
                        </a:rPr>
                        <m:t>Chain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3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tx1"/>
                          </a:solidFill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14D0C47E-B731-3A4A-807C-8134405D4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352" y="2661776"/>
                <a:ext cx="3951503" cy="30008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8C0F4D7-1E04-2B44-9E7A-8A67B89E9AF5}"/>
                  </a:ext>
                </a:extLst>
              </p:cNvPr>
              <p:cNvSpPr/>
              <p:nvPr/>
            </p:nvSpPr>
            <p:spPr>
              <a:xfrm>
                <a:off x="4156006" y="3108214"/>
                <a:ext cx="4431103" cy="341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  <a:buFont typeface="Helvetica" pitchFamily="2" charset="0"/>
                  <a:buChar char="‣"/>
                </a:pPr>
                <a:r>
                  <a:rPr lang="en-US" sz="1800" dirty="0">
                    <a:solidFill>
                      <a:srgbClr val="0070C0"/>
                    </a:solidFill>
                  </a:rPr>
                  <a:t>Select </a:t>
                </a:r>
                <a14:m>
                  <m:oMath xmlns:m="http://schemas.openxmlformats.org/officeDocument/2006/math">
                    <m:r>
                      <a:rPr lang="en-US" sz="16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−1)=1</m:t>
                    </m:r>
                  </m:oMath>
                </a14:m>
                <a:r>
                  <a:rPr lang="en-US" sz="1600" dirty="0">
                    <a:solidFill>
                      <a:srgbClr val="0070C0"/>
                    </a:solidFill>
                  </a:rPr>
                  <a:t> </a:t>
                </a:r>
                <a:r>
                  <a:rPr lang="en-US" sz="1800" dirty="0">
                    <a:solidFill>
                      <a:srgbClr val="0070C0"/>
                    </a:solidFill>
                  </a:rPr>
                  <a:t>event to change priority </a:t>
                </a:r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8C0F4D7-1E04-2B44-9E7A-8A67B89E9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006" y="3108214"/>
                <a:ext cx="4431103" cy="341632"/>
              </a:xfrm>
              <a:prstGeom prst="rect">
                <a:avLst/>
              </a:prstGeom>
              <a:blipFill>
                <a:blip r:embed="rId11"/>
                <a:stretch>
                  <a:fillRect l="-286" t="-1428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24762C-0FC2-0A4E-944D-B4CE3972940E}"/>
                  </a:ext>
                </a:extLst>
              </p:cNvPr>
              <p:cNvSpPr/>
              <p:nvPr/>
            </p:nvSpPr>
            <p:spPr>
              <a:xfrm>
                <a:off x="355322" y="4873409"/>
                <a:ext cx="3446841" cy="3696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Size of the sample set: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𝑛𝑢𝑚𝐶h𝑎𝑖𝑛𝑠</m:t>
                    </m:r>
                    <m:r>
                      <a:rPr lang="en-US" sz="120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200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200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sz="1200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200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24762C-0FC2-0A4E-944D-B4CE397294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22" y="4873409"/>
                <a:ext cx="3446841" cy="369653"/>
              </a:xfrm>
              <a:prstGeom prst="rect">
                <a:avLst/>
              </a:prstGeom>
              <a:blipFill>
                <a:blip r:embed="rId12"/>
                <a:stretch>
                  <a:fillRect l="-368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FC7DD2F5-DCE0-8849-9E28-422511B8D92A}"/>
                  </a:ext>
                </a:extLst>
              </p:cNvPr>
              <p:cNvSpPr/>
              <p:nvPr/>
            </p:nvSpPr>
            <p:spPr>
              <a:xfrm>
                <a:off x="5054399" y="3485294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D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FC7DD2F5-DCE0-8849-9E28-422511B8D9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399" y="3485294"/>
                <a:ext cx="620044" cy="258532"/>
              </a:xfrm>
              <a:prstGeom prst="rect">
                <a:avLst/>
              </a:prstGeom>
              <a:blipFill>
                <a:blip r:embed="rId1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E03EF0AA-5972-464A-98FB-A66389B81FAF}"/>
                  </a:ext>
                </a:extLst>
              </p:cNvPr>
              <p:cNvSpPr/>
              <p:nvPr/>
            </p:nvSpPr>
            <p:spPr>
              <a:xfrm>
                <a:off x="5544384" y="3485004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E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E03EF0AA-5972-464A-98FB-A66389B81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384" y="3485004"/>
                <a:ext cx="620044" cy="258532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18EAE5FA-D60B-6F43-82D1-1E8BBC228450}"/>
                  </a:ext>
                </a:extLst>
              </p:cNvPr>
              <p:cNvSpPr/>
              <p:nvPr/>
            </p:nvSpPr>
            <p:spPr>
              <a:xfrm>
                <a:off x="6034368" y="3485004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F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18EAE5FA-D60B-6F43-82D1-1E8BBC2284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368" y="3485004"/>
                <a:ext cx="620044" cy="258532"/>
              </a:xfrm>
              <a:prstGeom prst="rect">
                <a:avLst/>
              </a:prstGeom>
              <a:blipFill>
                <a:blip r:embed="rId1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E27CFDC5-95BB-EF45-85A9-9F0039FA48FA}"/>
                  </a:ext>
                </a:extLst>
              </p:cNvPr>
              <p:cNvSpPr/>
              <p:nvPr/>
            </p:nvSpPr>
            <p:spPr>
              <a:xfrm>
                <a:off x="6527350" y="3484915"/>
                <a:ext cx="620044" cy="527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1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b="1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1" i="0" smtClean="0">
                          <a:solidFill>
                            <a:schemeClr val="tx1"/>
                          </a:solidFill>
                        </a:rPr>
                        <m:t>A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E27CFDC5-95BB-EF45-85A9-9F0039FA48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350" y="3484915"/>
                <a:ext cx="620044" cy="52732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759DD98-395C-9845-9192-BBA403753D7C}"/>
                  </a:ext>
                </a:extLst>
              </p:cNvPr>
              <p:cNvSpPr/>
              <p:nvPr/>
            </p:nvSpPr>
            <p:spPr>
              <a:xfrm>
                <a:off x="7017335" y="3484625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B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759DD98-395C-9845-9192-BBA403753D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335" y="3484625"/>
                <a:ext cx="620044" cy="258532"/>
              </a:xfrm>
              <a:prstGeom prst="rect">
                <a:avLst/>
              </a:prstGeom>
              <a:blipFill>
                <a:blip r:embed="rId1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724DA074-4D89-3146-BE96-29EC06A82778}"/>
                  </a:ext>
                </a:extLst>
              </p:cNvPr>
              <p:cNvSpPr/>
              <p:nvPr/>
            </p:nvSpPr>
            <p:spPr>
              <a:xfrm>
                <a:off x="4561417" y="3721180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A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724DA074-4D89-3146-BE96-29EC06A82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417" y="3721180"/>
                <a:ext cx="620044" cy="258532"/>
              </a:xfrm>
              <a:prstGeom prst="rect">
                <a:avLst/>
              </a:prstGeom>
              <a:blipFill>
                <a:blip r:embed="rId18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CE585E4C-E29F-8E4E-A2C8-7595E97CDF53}"/>
                  </a:ext>
                </a:extLst>
              </p:cNvPr>
              <p:cNvSpPr/>
              <p:nvPr/>
            </p:nvSpPr>
            <p:spPr>
              <a:xfrm>
                <a:off x="5054399" y="3721091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C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CE585E4C-E29F-8E4E-A2C8-7595E97CDF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399" y="3721091"/>
                <a:ext cx="620044" cy="258532"/>
              </a:xfrm>
              <a:prstGeom prst="rect">
                <a:avLst/>
              </a:prstGeom>
              <a:blipFill>
                <a:blip r:embed="rId19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10090BC3-3FAE-6848-98A0-3E5EA00D774F}"/>
                  </a:ext>
                </a:extLst>
              </p:cNvPr>
              <p:cNvSpPr/>
              <p:nvPr/>
            </p:nvSpPr>
            <p:spPr>
              <a:xfrm>
                <a:off x="5544384" y="3720801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D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10090BC3-3FAE-6848-98A0-3E5EA00D7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384" y="3720801"/>
                <a:ext cx="620044" cy="258532"/>
              </a:xfrm>
              <a:prstGeom prst="rect">
                <a:avLst/>
              </a:prstGeom>
              <a:blipFill>
                <a:blip r:embed="rId20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88243A2C-0BB5-0547-A87D-7274576FB67C}"/>
                  </a:ext>
                </a:extLst>
              </p:cNvPr>
              <p:cNvSpPr/>
              <p:nvPr/>
            </p:nvSpPr>
            <p:spPr>
              <a:xfrm>
                <a:off x="6034368" y="3720801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E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88243A2C-0BB5-0547-A87D-7274576FB6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368" y="3720801"/>
                <a:ext cx="620044" cy="258532"/>
              </a:xfrm>
              <a:prstGeom prst="rect">
                <a:avLst/>
              </a:prstGeom>
              <a:blipFill>
                <a:blip r:embed="rId21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0BE740E8-ECCE-F642-BE99-7AD716DDF61B}"/>
                  </a:ext>
                </a:extLst>
              </p:cNvPr>
              <p:cNvSpPr/>
              <p:nvPr/>
            </p:nvSpPr>
            <p:spPr>
              <a:xfrm>
                <a:off x="6527350" y="3720712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F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0BE740E8-ECCE-F642-BE99-7AD716DDF6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350" y="3720712"/>
                <a:ext cx="620044" cy="258532"/>
              </a:xfrm>
              <a:prstGeom prst="rect">
                <a:avLst/>
              </a:prstGeom>
              <a:blipFill>
                <a:blip r:embed="rId22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EB917324-04CE-E54C-ABAF-E61729B0A1EC}"/>
                  </a:ext>
                </a:extLst>
              </p:cNvPr>
              <p:cNvSpPr/>
              <p:nvPr/>
            </p:nvSpPr>
            <p:spPr>
              <a:xfrm>
                <a:off x="7017335" y="3720422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1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b="1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1" i="0" smtClean="0">
                          <a:solidFill>
                            <a:schemeClr val="tx1"/>
                          </a:solidFill>
                        </a:rPr>
                        <m:t>B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EB917324-04CE-E54C-ABAF-E61729B0A1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335" y="3720422"/>
                <a:ext cx="620044" cy="258532"/>
              </a:xfrm>
              <a:prstGeom prst="rect">
                <a:avLst/>
              </a:prstGeom>
              <a:blipFill>
                <a:blip r:embed="rId23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1DC9A640-D778-D148-95A7-BAA337931262}"/>
                  </a:ext>
                </a:extLst>
              </p:cNvPr>
              <p:cNvSpPr/>
              <p:nvPr/>
            </p:nvSpPr>
            <p:spPr>
              <a:xfrm>
                <a:off x="4561417" y="3954749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A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1DC9A640-D778-D148-95A7-BAA337931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417" y="3954749"/>
                <a:ext cx="620044" cy="258532"/>
              </a:xfrm>
              <a:prstGeom prst="rect">
                <a:avLst/>
              </a:prstGeom>
              <a:blipFill>
                <a:blip r:embed="rId2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" name="Picture 142">
            <a:extLst>
              <a:ext uri="{FF2B5EF4-FFF2-40B4-BE49-F238E27FC236}">
                <a16:creationId xmlns:a16="http://schemas.microsoft.com/office/drawing/2014/main" id="{876B16E6-282E-DA43-8947-6769E4583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179" y="3957459"/>
            <a:ext cx="174624" cy="196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2A9D65D6-DB1F-5E4D-9F8B-76ADE7CC0FB0}"/>
                  </a:ext>
                </a:extLst>
              </p:cNvPr>
              <p:cNvSpPr/>
              <p:nvPr/>
            </p:nvSpPr>
            <p:spPr>
              <a:xfrm>
                <a:off x="5054399" y="3954660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B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2A9D65D6-DB1F-5E4D-9F8B-76ADE7CC0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399" y="3954660"/>
                <a:ext cx="620044" cy="258532"/>
              </a:xfrm>
              <a:prstGeom prst="rect">
                <a:avLst/>
              </a:prstGeom>
              <a:blipFill>
                <a:blip r:embed="rId2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CF523742-1028-5F4D-9AD5-8B2871825A80}"/>
                  </a:ext>
                </a:extLst>
              </p:cNvPr>
              <p:cNvSpPr/>
              <p:nvPr/>
            </p:nvSpPr>
            <p:spPr>
              <a:xfrm>
                <a:off x="5544384" y="3954370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E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CF523742-1028-5F4D-9AD5-8B2871825A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384" y="3954370"/>
                <a:ext cx="620044" cy="258532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5781C50-BB51-7E49-B441-2D4EFE725AA7}"/>
                  </a:ext>
                </a:extLst>
              </p:cNvPr>
              <p:cNvSpPr/>
              <p:nvPr/>
            </p:nvSpPr>
            <p:spPr>
              <a:xfrm>
                <a:off x="6034368" y="3954370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F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5781C50-BB51-7E49-B441-2D4EFE725A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368" y="3954370"/>
                <a:ext cx="620044" cy="258532"/>
              </a:xfrm>
              <a:prstGeom prst="rect">
                <a:avLst/>
              </a:prstGeom>
              <a:blipFill>
                <a:blip r:embed="rId1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8539CA91-6DC3-E145-8CDA-914CFE3E8423}"/>
                  </a:ext>
                </a:extLst>
              </p:cNvPr>
              <p:cNvSpPr/>
              <p:nvPr/>
            </p:nvSpPr>
            <p:spPr>
              <a:xfrm>
                <a:off x="6527350" y="3954281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1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b="1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1" smtClean="0">
                          <a:solidFill>
                            <a:schemeClr val="tx1"/>
                          </a:solidFill>
                        </a:rPr>
                        <m:t>C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8539CA91-6DC3-E145-8CDA-914CFE3E8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350" y="3954281"/>
                <a:ext cx="620044" cy="258532"/>
              </a:xfrm>
              <a:prstGeom prst="rect">
                <a:avLst/>
              </a:prstGeom>
              <a:blipFill>
                <a:blip r:embed="rId2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87F7216-6CE0-4F48-BBBC-6514ED4F5882}"/>
                  </a:ext>
                </a:extLst>
              </p:cNvPr>
              <p:cNvSpPr/>
              <p:nvPr/>
            </p:nvSpPr>
            <p:spPr>
              <a:xfrm>
                <a:off x="7017335" y="3953991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D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87F7216-6CE0-4F48-BBBC-6514ED4F5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335" y="3953991"/>
                <a:ext cx="620044" cy="258532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B539F053-0B22-9346-99C8-2E6042EC345F}"/>
                  </a:ext>
                </a:extLst>
              </p:cNvPr>
              <p:cNvSpPr/>
              <p:nvPr/>
            </p:nvSpPr>
            <p:spPr>
              <a:xfrm>
                <a:off x="4561417" y="4199614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A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B539F053-0B22-9346-99C8-2E6042EC3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417" y="4199614"/>
                <a:ext cx="620044" cy="258532"/>
              </a:xfrm>
              <a:prstGeom prst="rect">
                <a:avLst/>
              </a:prstGeom>
              <a:blipFill>
                <a:blip r:embed="rId28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0" name="Picture 149">
            <a:extLst>
              <a:ext uri="{FF2B5EF4-FFF2-40B4-BE49-F238E27FC236}">
                <a16:creationId xmlns:a16="http://schemas.microsoft.com/office/drawing/2014/main" id="{0FE44ED1-E172-E34E-BCB4-38BEE592B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179" y="4202324"/>
            <a:ext cx="174624" cy="196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9A0B877A-8321-2E46-BD33-1383689C103A}"/>
                  </a:ext>
                </a:extLst>
              </p:cNvPr>
              <p:cNvSpPr/>
              <p:nvPr/>
            </p:nvSpPr>
            <p:spPr>
              <a:xfrm>
                <a:off x="5054399" y="4199525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B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9A0B877A-8321-2E46-BD33-1383689C1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399" y="4199525"/>
                <a:ext cx="620044" cy="258532"/>
              </a:xfrm>
              <a:prstGeom prst="rect">
                <a:avLst/>
              </a:prstGeom>
              <a:blipFill>
                <a:blip r:embed="rId29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9B9AC5B2-C0DE-AB41-BF20-919BC15D067B}"/>
                  </a:ext>
                </a:extLst>
              </p:cNvPr>
              <p:cNvSpPr/>
              <p:nvPr/>
            </p:nvSpPr>
            <p:spPr>
              <a:xfrm>
                <a:off x="5544384" y="4199235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C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9B9AC5B2-C0DE-AB41-BF20-919BC15D0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384" y="4199235"/>
                <a:ext cx="620044" cy="258532"/>
              </a:xfrm>
              <a:prstGeom prst="rect">
                <a:avLst/>
              </a:prstGeom>
              <a:blipFill>
                <a:blip r:embed="rId30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E13652ED-5085-F845-BDDE-D414331007AD}"/>
                  </a:ext>
                </a:extLst>
              </p:cNvPr>
              <p:cNvSpPr/>
              <p:nvPr/>
            </p:nvSpPr>
            <p:spPr>
              <a:xfrm>
                <a:off x="6034368" y="4199235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E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E13652ED-5085-F845-BDDE-D41433100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368" y="4199235"/>
                <a:ext cx="620044" cy="258532"/>
              </a:xfrm>
              <a:prstGeom prst="rect">
                <a:avLst/>
              </a:prstGeom>
              <a:blipFill>
                <a:blip r:embed="rId21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9699569C-680D-934B-BF0A-129F8641A8DB}"/>
                  </a:ext>
                </a:extLst>
              </p:cNvPr>
              <p:cNvSpPr/>
              <p:nvPr/>
            </p:nvSpPr>
            <p:spPr>
              <a:xfrm>
                <a:off x="6527350" y="4199146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F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9699569C-680D-934B-BF0A-129F8641A8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350" y="4199146"/>
                <a:ext cx="620044" cy="258532"/>
              </a:xfrm>
              <a:prstGeom prst="rect">
                <a:avLst/>
              </a:prstGeom>
              <a:blipFill>
                <a:blip r:embed="rId22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17CF3A7-CB4C-1E4E-9A88-0AC96879E424}"/>
                  </a:ext>
                </a:extLst>
              </p:cNvPr>
              <p:cNvSpPr/>
              <p:nvPr/>
            </p:nvSpPr>
            <p:spPr>
              <a:xfrm>
                <a:off x="7017335" y="4198856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1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b="1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1" i="0" smtClean="0">
                          <a:solidFill>
                            <a:schemeClr val="tx1"/>
                          </a:solidFill>
                        </a:rPr>
                        <m:t>D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17CF3A7-CB4C-1E4E-9A88-0AC96879E4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335" y="4198856"/>
                <a:ext cx="620044" cy="258532"/>
              </a:xfrm>
              <a:prstGeom prst="rect">
                <a:avLst/>
              </a:prstGeom>
              <a:blipFill>
                <a:blip r:embed="rId31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B5247142-0F10-504D-8C91-48EF404E3201}"/>
                  </a:ext>
                </a:extLst>
              </p:cNvPr>
              <p:cNvSpPr/>
              <p:nvPr/>
            </p:nvSpPr>
            <p:spPr>
              <a:xfrm>
                <a:off x="4561417" y="4435411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A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B5247142-0F10-504D-8C91-48EF404E3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417" y="4435411"/>
                <a:ext cx="620044" cy="258532"/>
              </a:xfrm>
              <a:prstGeom prst="rect">
                <a:avLst/>
              </a:prstGeom>
              <a:blipFill>
                <a:blip r:embed="rId2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7" name="Picture 156">
            <a:extLst>
              <a:ext uri="{FF2B5EF4-FFF2-40B4-BE49-F238E27FC236}">
                <a16:creationId xmlns:a16="http://schemas.microsoft.com/office/drawing/2014/main" id="{A17D152A-B5EB-9847-9037-12805D624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179" y="4438121"/>
            <a:ext cx="174624" cy="196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53D94C88-D35A-824F-BE5F-D22097A9BA61}"/>
                  </a:ext>
                </a:extLst>
              </p:cNvPr>
              <p:cNvSpPr/>
              <p:nvPr/>
            </p:nvSpPr>
            <p:spPr>
              <a:xfrm>
                <a:off x="5054399" y="4435322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B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53D94C88-D35A-824F-BE5F-D22097A9BA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399" y="4435322"/>
                <a:ext cx="620044" cy="258532"/>
              </a:xfrm>
              <a:prstGeom prst="rect">
                <a:avLst/>
              </a:prstGeom>
              <a:blipFill>
                <a:blip r:embed="rId2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FC2BBC53-B8AB-D443-8706-76D75C075291}"/>
                  </a:ext>
                </a:extLst>
              </p:cNvPr>
              <p:cNvSpPr/>
              <p:nvPr/>
            </p:nvSpPr>
            <p:spPr>
              <a:xfrm>
                <a:off x="5544384" y="4435032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C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FC2BBC53-B8AB-D443-8706-76D75C0752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384" y="4435032"/>
                <a:ext cx="620044" cy="258532"/>
              </a:xfrm>
              <a:prstGeom prst="rect">
                <a:avLst/>
              </a:prstGeom>
              <a:blipFill>
                <a:blip r:embed="rId3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F348820E-0AC2-534C-BBC5-E2A59241B288}"/>
                  </a:ext>
                </a:extLst>
              </p:cNvPr>
              <p:cNvSpPr/>
              <p:nvPr/>
            </p:nvSpPr>
            <p:spPr>
              <a:xfrm>
                <a:off x="6034368" y="4435032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D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F348820E-0AC2-534C-BBC5-E2A59241B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368" y="4435032"/>
                <a:ext cx="620044" cy="258532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FCC0B8C-6328-8F49-B28F-F4F1E18CE884}"/>
                  </a:ext>
                </a:extLst>
              </p:cNvPr>
              <p:cNvSpPr/>
              <p:nvPr/>
            </p:nvSpPr>
            <p:spPr>
              <a:xfrm>
                <a:off x="6527350" y="4434943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1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b="1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1" i="0" smtClean="0">
                          <a:solidFill>
                            <a:schemeClr val="tx1"/>
                          </a:solidFill>
                        </a:rPr>
                        <m:t>E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FCC0B8C-6328-8F49-B28F-F4F1E18CE8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350" y="4434943"/>
                <a:ext cx="620044" cy="258532"/>
              </a:xfrm>
              <a:prstGeom prst="rect">
                <a:avLst/>
              </a:prstGeom>
              <a:blipFill>
                <a:blip r:embed="rId3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4187F2FE-4C67-6243-B1BC-78397597959F}"/>
                  </a:ext>
                </a:extLst>
              </p:cNvPr>
              <p:cNvSpPr/>
              <p:nvPr/>
            </p:nvSpPr>
            <p:spPr>
              <a:xfrm>
                <a:off x="7017335" y="4434653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F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4187F2FE-4C67-6243-B1BC-7839759795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335" y="4434653"/>
                <a:ext cx="620044" cy="258532"/>
              </a:xfrm>
              <a:prstGeom prst="rect">
                <a:avLst/>
              </a:prstGeom>
              <a:blipFill>
                <a:blip r:embed="rId3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C4795EDC-8CA1-5245-AAC1-CF00347024EA}"/>
                  </a:ext>
                </a:extLst>
              </p:cNvPr>
              <p:cNvSpPr/>
              <p:nvPr/>
            </p:nvSpPr>
            <p:spPr>
              <a:xfrm>
                <a:off x="4561417" y="4668980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A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C4795EDC-8CA1-5245-AAC1-CF0034702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417" y="4668980"/>
                <a:ext cx="620044" cy="258532"/>
              </a:xfrm>
              <a:prstGeom prst="rect">
                <a:avLst/>
              </a:prstGeom>
              <a:blipFill>
                <a:blip r:embed="rId28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4" name="Picture 163">
            <a:extLst>
              <a:ext uri="{FF2B5EF4-FFF2-40B4-BE49-F238E27FC236}">
                <a16:creationId xmlns:a16="http://schemas.microsoft.com/office/drawing/2014/main" id="{D94DC9B7-625E-CD4B-BD98-01D41D7F9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179" y="4671690"/>
            <a:ext cx="174624" cy="196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B59D5815-0FCD-5546-81E7-10CBD3C7B03B}"/>
                  </a:ext>
                </a:extLst>
              </p:cNvPr>
              <p:cNvSpPr/>
              <p:nvPr/>
            </p:nvSpPr>
            <p:spPr>
              <a:xfrm>
                <a:off x="5054399" y="4668891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B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B59D5815-0FCD-5546-81E7-10CBD3C7B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399" y="4668891"/>
                <a:ext cx="620044" cy="258532"/>
              </a:xfrm>
              <a:prstGeom prst="rect">
                <a:avLst/>
              </a:prstGeom>
              <a:blipFill>
                <a:blip r:embed="rId29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A1DC1AEB-3595-F547-B800-8B2919088D22}"/>
                  </a:ext>
                </a:extLst>
              </p:cNvPr>
              <p:cNvSpPr/>
              <p:nvPr/>
            </p:nvSpPr>
            <p:spPr>
              <a:xfrm>
                <a:off x="5544384" y="4668601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C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A1DC1AEB-3595-F547-B800-8B2919088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384" y="4668601"/>
                <a:ext cx="620044" cy="258532"/>
              </a:xfrm>
              <a:prstGeom prst="rect">
                <a:avLst/>
              </a:prstGeom>
              <a:blipFill>
                <a:blip r:embed="rId30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8A11D767-0B41-F846-BA97-819B5C60DCBB}"/>
                  </a:ext>
                </a:extLst>
              </p:cNvPr>
              <p:cNvSpPr/>
              <p:nvPr/>
            </p:nvSpPr>
            <p:spPr>
              <a:xfrm>
                <a:off x="6034368" y="4668601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D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8A11D767-0B41-F846-BA97-819B5C60DC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368" y="4668601"/>
                <a:ext cx="620044" cy="258532"/>
              </a:xfrm>
              <a:prstGeom prst="rect">
                <a:avLst/>
              </a:prstGeom>
              <a:blipFill>
                <a:blip r:embed="rId36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54EC3184-37FA-EF44-9A8A-8491A7A53BBB}"/>
                  </a:ext>
                </a:extLst>
              </p:cNvPr>
              <p:cNvSpPr/>
              <p:nvPr/>
            </p:nvSpPr>
            <p:spPr>
              <a:xfrm>
                <a:off x="6527350" y="4668512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E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54EC3184-37FA-EF44-9A8A-8491A7A53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350" y="4668512"/>
                <a:ext cx="620044" cy="258532"/>
              </a:xfrm>
              <a:prstGeom prst="rect">
                <a:avLst/>
              </a:prstGeom>
              <a:blipFill>
                <a:blip r:embed="rId37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60DE2EB1-3798-DB4B-99E1-AEDAAE39D82F}"/>
                  </a:ext>
                </a:extLst>
              </p:cNvPr>
              <p:cNvSpPr/>
              <p:nvPr/>
            </p:nvSpPr>
            <p:spPr>
              <a:xfrm>
                <a:off x="7017335" y="4668222"/>
                <a:ext cx="620044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1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b="1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1" i="0" smtClean="0">
                          <a:solidFill>
                            <a:schemeClr val="tx1"/>
                          </a:solidFill>
                        </a:rPr>
                        <m:t>F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60DE2EB1-3798-DB4B-99E1-AEDAAE39D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335" y="4668222"/>
                <a:ext cx="620044" cy="258532"/>
              </a:xfrm>
              <a:prstGeom prst="rect">
                <a:avLst/>
              </a:prstGeom>
              <a:blipFill>
                <a:blip r:embed="rId38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Curved Left Arrow 81">
            <a:extLst>
              <a:ext uri="{FF2B5EF4-FFF2-40B4-BE49-F238E27FC236}">
                <a16:creationId xmlns:a16="http://schemas.microsoft.com/office/drawing/2014/main" id="{3D80DC06-AAF1-144B-84EC-621A099621E6}"/>
              </a:ext>
            </a:extLst>
          </p:cNvPr>
          <p:cNvSpPr/>
          <p:nvPr/>
        </p:nvSpPr>
        <p:spPr>
          <a:xfrm>
            <a:off x="2410784" y="2539118"/>
            <a:ext cx="137160" cy="274320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F8C72DB-EB40-A743-BA53-A2B9A88072F1}"/>
              </a:ext>
            </a:extLst>
          </p:cNvPr>
          <p:cNvSpPr/>
          <p:nvPr/>
        </p:nvSpPr>
        <p:spPr>
          <a:xfrm>
            <a:off x="2518458" y="2511801"/>
            <a:ext cx="68267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msg</a:t>
            </a:r>
            <a:r>
              <a:rPr lang="en-US" dirty="0"/>
              <a:t> D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031BEB7-A654-CC41-B5C4-B9224293E7D5}"/>
              </a:ext>
            </a:extLst>
          </p:cNvPr>
          <p:cNvSpPr/>
          <p:nvPr/>
        </p:nvSpPr>
        <p:spPr>
          <a:xfrm>
            <a:off x="4727123" y="5022467"/>
            <a:ext cx="3788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Can we exploit POR techniques?</a:t>
            </a:r>
          </a:p>
        </p:txBody>
      </p:sp>
    </p:spTree>
    <p:extLst>
      <p:ext uri="{BB962C8B-B14F-4D97-AF65-F5344CB8AC3E}">
        <p14:creationId xmlns:p14="http://schemas.microsoft.com/office/powerpoint/2010/main" val="90222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1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193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193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1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193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8" dur="1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193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193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2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193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4" dur="1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193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1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193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8" dur="1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193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193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2" dur="1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193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4" dur="1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193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D2AB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8" dur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D2AB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0" dur="1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D2AB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" dur="1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D2AB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4" dur="1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D2AB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1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D2AB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122" grpId="0"/>
      <p:bldP spid="123" grpId="0" animBg="1"/>
      <p:bldP spid="124" grpId="0"/>
      <p:bldP spid="125" grpId="0"/>
      <p:bldP spid="126" grpId="0"/>
      <p:bldP spid="9" grpId="0"/>
      <p:bldP spid="127" grpId="0"/>
      <p:bldP spid="128" grpId="0"/>
      <p:bldP spid="128" grpId="1"/>
      <p:bldP spid="132" grpId="0"/>
      <p:bldP spid="133" grpId="0"/>
      <p:bldP spid="133" grpId="1"/>
      <p:bldP spid="134" grpId="0"/>
      <p:bldP spid="134" grpId="1"/>
      <p:bldP spid="135" grpId="0"/>
      <p:bldP spid="135" grpId="1"/>
      <p:bldP spid="137" grpId="0"/>
      <p:bldP spid="138" grpId="0"/>
      <p:bldP spid="139" grpId="0"/>
      <p:bldP spid="139" grpId="1"/>
      <p:bldP spid="140" grpId="0"/>
      <p:bldP spid="141" grpId="0"/>
      <p:bldP spid="141" grpId="1"/>
      <p:bldP spid="142" grpId="0"/>
      <p:bldP spid="142" grpId="1"/>
      <p:bldP spid="144" grpId="0"/>
      <p:bldP spid="144" grpId="1"/>
      <p:bldP spid="145" grpId="0"/>
      <p:bldP spid="145" grpId="1"/>
      <p:bldP spid="146" grpId="0"/>
      <p:bldP spid="147" grpId="0"/>
      <p:bldP spid="148" grpId="0"/>
      <p:bldP spid="149" grpId="0"/>
      <p:bldP spid="149" grpId="1"/>
      <p:bldP spid="151" grpId="0"/>
      <p:bldP spid="151" grpId="1"/>
      <p:bldP spid="152" grpId="0"/>
      <p:bldP spid="153" grpId="0"/>
      <p:bldP spid="153" grpId="1"/>
      <p:bldP spid="154" grpId="0"/>
      <p:bldP spid="155" grpId="0"/>
      <p:bldP spid="156" grpId="0"/>
      <p:bldP spid="156" grpId="1"/>
      <p:bldP spid="158" grpId="0"/>
      <p:bldP spid="158" grpId="1"/>
      <p:bldP spid="159" grpId="0"/>
      <p:bldP spid="160" grpId="0"/>
      <p:bldP spid="161" grpId="0"/>
      <p:bldP spid="161" grpId="1"/>
      <p:bldP spid="162" grpId="0"/>
      <p:bldP spid="163" grpId="0"/>
      <p:bldP spid="163" grpId="1"/>
      <p:bldP spid="165" grpId="0"/>
      <p:bldP spid="165" grpId="1"/>
      <p:bldP spid="166" grpId="0"/>
      <p:bldP spid="167" grpId="0"/>
      <p:bldP spid="168" grpId="0"/>
      <p:bldP spid="168" grpId="1"/>
      <p:bldP spid="169" grpId="0"/>
      <p:bldP spid="7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503511-6E29-AD46-B2F3-543E247FC719}"/>
                  </a:ext>
                </a:extLst>
              </p:cNvPr>
              <p:cNvSpPr txBox="1"/>
              <p:nvPr/>
            </p:nvSpPr>
            <p:spPr>
              <a:xfrm rot="10800000">
                <a:off x="7278148" y="2837593"/>
                <a:ext cx="2212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503511-6E29-AD46-B2F3-543E247FC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7278148" y="2837593"/>
                <a:ext cx="221280" cy="246221"/>
              </a:xfrm>
              <a:prstGeom prst="rect">
                <a:avLst/>
              </a:prstGeom>
              <a:blipFill>
                <a:blip r:embed="rId3"/>
                <a:stretch>
                  <a:fillRect l="-63158" t="-242857" r="-152632" b="-1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A9883B-3886-3142-9E26-BA3A35EB6637}"/>
                  </a:ext>
                </a:extLst>
              </p:cNvPr>
              <p:cNvSpPr txBox="1"/>
              <p:nvPr/>
            </p:nvSpPr>
            <p:spPr>
              <a:xfrm rot="10800000">
                <a:off x="7228525" y="3435170"/>
                <a:ext cx="315663" cy="1109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A9883B-3886-3142-9E26-BA3A35EB6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7228525" y="3435170"/>
                <a:ext cx="315663" cy="1109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74E7749-4005-484A-95A5-35B0943E81F4}"/>
                  </a:ext>
                </a:extLst>
              </p:cNvPr>
              <p:cNvSpPr txBox="1"/>
              <p:nvPr/>
            </p:nvSpPr>
            <p:spPr>
              <a:xfrm rot="10800000">
                <a:off x="7275716" y="3152113"/>
                <a:ext cx="2212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74E7749-4005-484A-95A5-35B0943E8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7275716" y="3152113"/>
                <a:ext cx="221280" cy="246221"/>
              </a:xfrm>
              <a:prstGeom prst="rect">
                <a:avLst/>
              </a:prstGeom>
              <a:blipFill>
                <a:blip r:embed="rId5"/>
                <a:stretch>
                  <a:fillRect l="-66667" t="-247619" r="-166667" b="-1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CAEFE-4ECC-554C-8F7A-BAA298C73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500E4-CB0A-C443-B35D-FD0AC2292371}" type="slidenum">
              <a:rPr lang="en-US" smtClean="0"/>
              <a:t>19</a:t>
            </a:fld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96FE47-5085-9A44-9BFD-0F1FC2C199AB}"/>
              </a:ext>
            </a:extLst>
          </p:cNvPr>
          <p:cNvSpPr/>
          <p:nvPr/>
        </p:nvSpPr>
        <p:spPr>
          <a:xfrm>
            <a:off x="4201489" y="2428186"/>
            <a:ext cx="3261604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750"/>
              </a:spcBef>
              <a:buClr>
                <a:srgbClr val="0070C0"/>
              </a:buClr>
            </a:pPr>
            <a:r>
              <a:rPr lang="en-US" sz="1800" dirty="0"/>
              <a:t>Traces for the set of schedules: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807B8C-12B5-2B48-B9C4-C9994082873A}"/>
              </a:ext>
            </a:extLst>
          </p:cNvPr>
          <p:cNvSpPr/>
          <p:nvPr/>
        </p:nvSpPr>
        <p:spPr>
          <a:xfrm>
            <a:off x="4201489" y="1084083"/>
            <a:ext cx="4385415" cy="693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750"/>
              </a:spcBef>
              <a:buClr>
                <a:srgbClr val="0070C0"/>
              </a:buClr>
            </a:pPr>
            <a:r>
              <a:rPr lang="en-US" sz="1800" dirty="0"/>
              <a:t>Need to explore only the orderings of </a:t>
            </a:r>
          </a:p>
          <a:p>
            <a:pPr lvl="0">
              <a:lnSpc>
                <a:spcPct val="90000"/>
              </a:lnSpc>
              <a:spcBef>
                <a:spcPts val="750"/>
              </a:spcBef>
              <a:buClr>
                <a:srgbClr val="0070C0"/>
              </a:buClr>
            </a:pPr>
            <a:r>
              <a:rPr lang="en-US" sz="1800" dirty="0">
                <a:solidFill>
                  <a:srgbClr val="0070C0"/>
                </a:solidFill>
              </a:rPr>
              <a:t>dependent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0070C0"/>
                </a:solidFill>
              </a:rPr>
              <a:t>co-enabled</a:t>
            </a:r>
            <a:r>
              <a:rPr lang="en-US" sz="1800" dirty="0"/>
              <a:t> (</a:t>
            </a:r>
            <a:r>
              <a:rPr lang="en-US" sz="1800" b="1" dirty="0"/>
              <a:t>racy</a:t>
            </a:r>
            <a:r>
              <a:rPr lang="en-US" sz="1800" dirty="0"/>
              <a:t>) events!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55319E-FEA6-A74D-9151-78145AF05AA9}"/>
              </a:ext>
            </a:extLst>
          </p:cNvPr>
          <p:cNvSpPr txBox="1"/>
          <p:nvPr/>
        </p:nvSpPr>
        <p:spPr>
          <a:xfrm>
            <a:off x="7463092" y="2798739"/>
            <a:ext cx="11094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Trace[E, A, B]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673A4CA-8088-4841-9FFB-71F8F4754FB9}"/>
              </a:ext>
            </a:extLst>
          </p:cNvPr>
          <p:cNvSpPr txBox="1">
            <a:spLocks/>
          </p:cNvSpPr>
          <p:nvPr/>
        </p:nvSpPr>
        <p:spPr>
          <a:xfrm>
            <a:off x="628650" y="262326"/>
            <a:ext cx="7886700" cy="733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Trace Aware Random Testing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57521F-F628-C740-B901-0A6703FF0BF4}"/>
              </a:ext>
            </a:extLst>
          </p:cNvPr>
          <p:cNvSpPr txBox="1"/>
          <p:nvPr/>
        </p:nvSpPr>
        <p:spPr>
          <a:xfrm>
            <a:off x="856259" y="1105696"/>
            <a:ext cx="6928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Node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93AE93-68BB-384F-9000-F2B1FDA2EFFE}"/>
              </a:ext>
            </a:extLst>
          </p:cNvPr>
          <p:cNvSpPr txBox="1"/>
          <p:nvPr/>
        </p:nvSpPr>
        <p:spPr>
          <a:xfrm>
            <a:off x="1981683" y="1088193"/>
            <a:ext cx="6928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Node 2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28FE6B8-4C1B-404B-853B-FEB463E7A127}"/>
              </a:ext>
            </a:extLst>
          </p:cNvPr>
          <p:cNvCxnSpPr>
            <a:cxnSpLocks/>
          </p:cNvCxnSpPr>
          <p:nvPr/>
        </p:nvCxnSpPr>
        <p:spPr>
          <a:xfrm>
            <a:off x="446854" y="2453283"/>
            <a:ext cx="1799188" cy="3625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8F158EF-E2E4-F047-B58F-CEFF0F0F8F92}"/>
              </a:ext>
            </a:extLst>
          </p:cNvPr>
          <p:cNvCxnSpPr>
            <a:cxnSpLocks/>
          </p:cNvCxnSpPr>
          <p:nvPr/>
        </p:nvCxnSpPr>
        <p:spPr>
          <a:xfrm flipH="1">
            <a:off x="1191033" y="1445121"/>
            <a:ext cx="5464" cy="2649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4433B6-CF15-1849-8CD4-7ECB6EECCEB5}"/>
              </a:ext>
            </a:extLst>
          </p:cNvPr>
          <p:cNvCxnSpPr>
            <a:cxnSpLocks/>
          </p:cNvCxnSpPr>
          <p:nvPr/>
        </p:nvCxnSpPr>
        <p:spPr>
          <a:xfrm>
            <a:off x="2321923" y="1423652"/>
            <a:ext cx="7045" cy="2666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CA96654-694B-0242-A73D-BB2D55585D83}"/>
              </a:ext>
            </a:extLst>
          </p:cNvPr>
          <p:cNvCxnSpPr>
            <a:cxnSpLocks/>
          </p:cNvCxnSpPr>
          <p:nvPr/>
        </p:nvCxnSpPr>
        <p:spPr>
          <a:xfrm>
            <a:off x="1270162" y="3242510"/>
            <a:ext cx="2113114" cy="0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C06B6F3-3B7A-B243-A980-741817559AE6}"/>
              </a:ext>
            </a:extLst>
          </p:cNvPr>
          <p:cNvSpPr txBox="1"/>
          <p:nvPr/>
        </p:nvSpPr>
        <p:spPr>
          <a:xfrm>
            <a:off x="355322" y="4154663"/>
            <a:ext cx="3088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Buggy if:  … </a:t>
            </a:r>
            <a:r>
              <a:rPr lang="en-US" sz="1400" dirty="0" err="1">
                <a:solidFill>
                  <a:srgbClr val="C00000"/>
                </a:solidFill>
              </a:rPr>
              <a:t>msg</a:t>
            </a:r>
            <a:r>
              <a:rPr lang="en-US" sz="1400" dirty="0">
                <a:solidFill>
                  <a:srgbClr val="C00000"/>
                </a:solidFill>
              </a:rPr>
              <a:t> A</a:t>
            </a:r>
            <a:r>
              <a:rPr lang="en-US" sz="1400" dirty="0"/>
              <a:t> … </a:t>
            </a:r>
            <a:r>
              <a:rPr lang="en-US" sz="1400" dirty="0" err="1">
                <a:solidFill>
                  <a:srgbClr val="7030A0"/>
                </a:solidFill>
              </a:rPr>
              <a:t>msg</a:t>
            </a:r>
            <a:r>
              <a:rPr lang="en-US" sz="1400" dirty="0">
                <a:solidFill>
                  <a:srgbClr val="7030A0"/>
                </a:solidFill>
              </a:rPr>
              <a:t> E</a:t>
            </a:r>
            <a:r>
              <a:rPr lang="en-US" sz="1400" dirty="0"/>
              <a:t> … </a:t>
            </a:r>
            <a:r>
              <a:rPr lang="en-US" sz="1400" dirty="0" err="1">
                <a:solidFill>
                  <a:srgbClr val="C00000"/>
                </a:solidFill>
              </a:rPr>
              <a:t>msg</a:t>
            </a:r>
            <a:r>
              <a:rPr lang="en-US" sz="1400" dirty="0">
                <a:solidFill>
                  <a:srgbClr val="C00000"/>
                </a:solidFill>
              </a:rPr>
              <a:t> 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F1892A6-0409-5F4F-B149-332D097F3017}"/>
              </a:ext>
            </a:extLst>
          </p:cNvPr>
          <p:cNvCxnSpPr>
            <a:cxnSpLocks/>
          </p:cNvCxnSpPr>
          <p:nvPr/>
        </p:nvCxnSpPr>
        <p:spPr>
          <a:xfrm>
            <a:off x="442908" y="1738140"/>
            <a:ext cx="667264" cy="0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F934985-2158-034D-8D2E-FE3A66ED06C3}"/>
              </a:ext>
            </a:extLst>
          </p:cNvPr>
          <p:cNvSpPr/>
          <p:nvPr/>
        </p:nvSpPr>
        <p:spPr>
          <a:xfrm>
            <a:off x="505980" y="1433678"/>
            <a:ext cx="68267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msg</a:t>
            </a:r>
            <a:r>
              <a:rPr lang="en-US" dirty="0">
                <a:solidFill>
                  <a:srgbClr val="C00000"/>
                </a:solidFill>
              </a:rPr>
              <a:t> 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6BEF1B6-5119-BA47-8F27-A307EE96A341}"/>
              </a:ext>
            </a:extLst>
          </p:cNvPr>
          <p:cNvSpPr/>
          <p:nvPr/>
        </p:nvSpPr>
        <p:spPr>
          <a:xfrm>
            <a:off x="2763707" y="2975293"/>
            <a:ext cx="68267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msg</a:t>
            </a:r>
            <a:r>
              <a:rPr lang="en-US" dirty="0"/>
              <a:t> F</a:t>
            </a:r>
          </a:p>
        </p:txBody>
      </p:sp>
      <p:sp>
        <p:nvSpPr>
          <p:cNvPr id="41" name="Curved Left Arrow 40">
            <a:extLst>
              <a:ext uri="{FF2B5EF4-FFF2-40B4-BE49-F238E27FC236}">
                <a16:creationId xmlns:a16="http://schemas.microsoft.com/office/drawing/2014/main" id="{143A861A-2F65-6448-A2C2-7DC2B8F8A007}"/>
              </a:ext>
            </a:extLst>
          </p:cNvPr>
          <p:cNvSpPr/>
          <p:nvPr/>
        </p:nvSpPr>
        <p:spPr>
          <a:xfrm>
            <a:off x="1275311" y="1798971"/>
            <a:ext cx="137160" cy="274320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645972F-6E7C-E54F-BCDD-1A298BDBCAF2}"/>
              </a:ext>
            </a:extLst>
          </p:cNvPr>
          <p:cNvSpPr/>
          <p:nvPr/>
        </p:nvSpPr>
        <p:spPr>
          <a:xfrm>
            <a:off x="1374280" y="1784970"/>
            <a:ext cx="68267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msg</a:t>
            </a:r>
            <a:r>
              <a:rPr lang="en-US" dirty="0">
                <a:solidFill>
                  <a:srgbClr val="C00000"/>
                </a:solidFill>
              </a:rPr>
              <a:t> B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270FD26-D322-6C4F-8164-076500075AEB}"/>
              </a:ext>
            </a:extLst>
          </p:cNvPr>
          <p:cNvSpPr/>
          <p:nvPr/>
        </p:nvSpPr>
        <p:spPr>
          <a:xfrm>
            <a:off x="1660547" y="2199793"/>
            <a:ext cx="68267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msg</a:t>
            </a:r>
            <a:r>
              <a:rPr lang="en-US" dirty="0"/>
              <a:t> C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99C561B-8C77-EA4C-8147-D1269AC0E35B}"/>
              </a:ext>
            </a:extLst>
          </p:cNvPr>
          <p:cNvSpPr/>
          <p:nvPr/>
        </p:nvSpPr>
        <p:spPr>
          <a:xfrm>
            <a:off x="1136050" y="1716508"/>
            <a:ext cx="106943" cy="1992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F5859A9-86CE-4E4F-98D4-3655AD8368E3}"/>
              </a:ext>
            </a:extLst>
          </p:cNvPr>
          <p:cNvSpPr/>
          <p:nvPr/>
        </p:nvSpPr>
        <p:spPr>
          <a:xfrm>
            <a:off x="1140423" y="2066063"/>
            <a:ext cx="106943" cy="1992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1DE5122-098F-3A4C-9361-4A6087400042}"/>
              </a:ext>
            </a:extLst>
          </p:cNvPr>
          <p:cNvSpPr/>
          <p:nvPr/>
        </p:nvSpPr>
        <p:spPr>
          <a:xfrm>
            <a:off x="2270170" y="2428186"/>
            <a:ext cx="106943" cy="1992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D831676-52FE-4F48-ABAB-574E5F16F0E0}"/>
              </a:ext>
            </a:extLst>
          </p:cNvPr>
          <p:cNvSpPr txBox="1"/>
          <p:nvPr/>
        </p:nvSpPr>
        <p:spPr>
          <a:xfrm>
            <a:off x="3062898" y="1095386"/>
            <a:ext cx="6928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Node 3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98B20CE-EF28-8E44-87DA-6B9A3695A7B1}"/>
              </a:ext>
            </a:extLst>
          </p:cNvPr>
          <p:cNvCxnSpPr>
            <a:cxnSpLocks/>
          </p:cNvCxnSpPr>
          <p:nvPr/>
        </p:nvCxnSpPr>
        <p:spPr>
          <a:xfrm>
            <a:off x="3403138" y="1430845"/>
            <a:ext cx="7045" cy="2666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C8294F5E-D937-D943-8C92-04BA5C950475}"/>
              </a:ext>
            </a:extLst>
          </p:cNvPr>
          <p:cNvSpPr/>
          <p:nvPr/>
        </p:nvSpPr>
        <p:spPr>
          <a:xfrm>
            <a:off x="3375871" y="3258185"/>
            <a:ext cx="106943" cy="1992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urved Left Arrow 49">
            <a:extLst>
              <a:ext uri="{FF2B5EF4-FFF2-40B4-BE49-F238E27FC236}">
                <a16:creationId xmlns:a16="http://schemas.microsoft.com/office/drawing/2014/main" id="{CC83BE2E-1B9C-5649-8023-C2A71AB525FE}"/>
              </a:ext>
            </a:extLst>
          </p:cNvPr>
          <p:cNvSpPr/>
          <p:nvPr/>
        </p:nvSpPr>
        <p:spPr>
          <a:xfrm>
            <a:off x="2410784" y="2539118"/>
            <a:ext cx="137160" cy="274320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E86656-AC3C-AF46-9118-56FA092331E0}"/>
              </a:ext>
            </a:extLst>
          </p:cNvPr>
          <p:cNvSpPr/>
          <p:nvPr/>
        </p:nvSpPr>
        <p:spPr>
          <a:xfrm>
            <a:off x="2269021" y="2776033"/>
            <a:ext cx="106943" cy="1992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2E00C76-157A-3544-B03F-A50DCA6C216F}"/>
              </a:ext>
            </a:extLst>
          </p:cNvPr>
          <p:cNvSpPr/>
          <p:nvPr/>
        </p:nvSpPr>
        <p:spPr>
          <a:xfrm>
            <a:off x="2518458" y="2511801"/>
            <a:ext cx="68267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msg</a:t>
            </a:r>
            <a:r>
              <a:rPr lang="en-US" dirty="0"/>
              <a:t> D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F2ED304-D2CC-A046-AEED-9E14A0A80C30}"/>
              </a:ext>
            </a:extLst>
          </p:cNvPr>
          <p:cNvCxnSpPr>
            <a:cxnSpLocks/>
          </p:cNvCxnSpPr>
          <p:nvPr/>
        </p:nvCxnSpPr>
        <p:spPr>
          <a:xfrm>
            <a:off x="445285" y="3080557"/>
            <a:ext cx="667264" cy="0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B69449B7-AA37-634C-A39E-B5935438E3D0}"/>
              </a:ext>
            </a:extLst>
          </p:cNvPr>
          <p:cNvSpPr/>
          <p:nvPr/>
        </p:nvSpPr>
        <p:spPr>
          <a:xfrm>
            <a:off x="493957" y="2776095"/>
            <a:ext cx="68267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msg</a:t>
            </a:r>
            <a:r>
              <a:rPr lang="en-US" dirty="0">
                <a:solidFill>
                  <a:srgbClr val="7030A0"/>
                </a:solidFill>
              </a:rPr>
              <a:t> 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AE4BDC6-8266-6243-8398-520F0CBD7BA1}"/>
              </a:ext>
            </a:extLst>
          </p:cNvPr>
          <p:cNvSpPr/>
          <p:nvPr/>
        </p:nvSpPr>
        <p:spPr>
          <a:xfrm>
            <a:off x="1138427" y="3058925"/>
            <a:ext cx="106943" cy="1992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E6024A0-0FB2-EA40-A097-70D92D2E9031}"/>
                  </a:ext>
                </a:extLst>
              </p:cNvPr>
              <p:cNvSpPr/>
              <p:nvPr/>
            </p:nvSpPr>
            <p:spPr>
              <a:xfrm>
                <a:off x="4223560" y="2838800"/>
                <a:ext cx="620044" cy="2585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i="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i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smtClean="0">
                          <a:solidFill>
                            <a:schemeClr val="tx1"/>
                          </a:solidFill>
                        </a:rPr>
                        <m:t>C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E6024A0-0FB2-EA40-A097-70D92D2E90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560" y="2838800"/>
                <a:ext cx="620044" cy="258532"/>
              </a:xfrm>
              <a:prstGeom prst="rect">
                <a:avLst/>
              </a:prstGeom>
              <a:blipFill>
                <a:blip r:embed="rId6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Picture 56">
            <a:extLst>
              <a:ext uri="{FF2B5EF4-FFF2-40B4-BE49-F238E27FC236}">
                <a16:creationId xmlns:a16="http://schemas.microsoft.com/office/drawing/2014/main" id="{B0CC6ABB-2DE6-8447-B66D-079B766C8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3729" y="2830395"/>
            <a:ext cx="174624" cy="19618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EE72C68-65C0-3C43-B3A7-361463870E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828" y="3195204"/>
            <a:ext cx="158141" cy="158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CD0F318-FF65-C141-B298-AC86145A0447}"/>
                  </a:ext>
                </a:extLst>
              </p:cNvPr>
              <p:cNvSpPr/>
              <p:nvPr/>
            </p:nvSpPr>
            <p:spPr>
              <a:xfrm>
                <a:off x="4716542" y="2838711"/>
                <a:ext cx="620044" cy="2585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smtClean="0">
                          <a:solidFill>
                            <a:schemeClr val="tx1"/>
                          </a:solidFill>
                        </a:rPr>
                        <m:t>D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CD0F318-FF65-C141-B298-AC86145A0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542" y="2838711"/>
                <a:ext cx="620044" cy="258532"/>
              </a:xfrm>
              <a:prstGeom prst="rect">
                <a:avLst/>
              </a:prstGeom>
              <a:blipFill>
                <a:blip r:embed="rId9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EFBD463-78E7-0244-9554-BF6765520F23}"/>
                  </a:ext>
                </a:extLst>
              </p:cNvPr>
              <p:cNvSpPr/>
              <p:nvPr/>
            </p:nvSpPr>
            <p:spPr>
              <a:xfrm>
                <a:off x="5206527" y="2838421"/>
                <a:ext cx="620044" cy="2585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mtClean="0">
                          <a:solidFill>
                            <a:schemeClr val="tx1"/>
                          </a:solidFill>
                        </a:rPr>
                        <m:t>E</m:t>
                      </m:r>
                    </m:oMath>
                  </m:oMathPara>
                </a14:m>
                <a:endParaRPr lang="en-US" sz="1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EFBD463-78E7-0244-9554-BF6765520F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527" y="2838421"/>
                <a:ext cx="620044" cy="258532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E6B8464-06C4-2E49-AC30-1392A9D5CE2C}"/>
                  </a:ext>
                </a:extLst>
              </p:cNvPr>
              <p:cNvSpPr/>
              <p:nvPr/>
            </p:nvSpPr>
            <p:spPr>
              <a:xfrm>
                <a:off x="5696511" y="2838421"/>
                <a:ext cx="620044" cy="2585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smtClean="0">
                          <a:solidFill>
                            <a:schemeClr val="tx1"/>
                          </a:solidFill>
                        </a:rPr>
                        <m:t>F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E6B8464-06C4-2E49-AC30-1392A9D5C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511" y="2838421"/>
                <a:ext cx="620044" cy="258532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BCB5A75-4688-C34A-9455-41C72316056D}"/>
                  </a:ext>
                </a:extLst>
              </p:cNvPr>
              <p:cNvSpPr/>
              <p:nvPr/>
            </p:nvSpPr>
            <p:spPr>
              <a:xfrm>
                <a:off x="4223560" y="3139397"/>
                <a:ext cx="620044" cy="2585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mtClean="0">
                          <a:solidFill>
                            <a:schemeClr val="tx1"/>
                          </a:solidFill>
                        </a:rPr>
                        <m:t>A</m:t>
                      </m:r>
                    </m:oMath>
                  </m:oMathPara>
                </a14:m>
                <a:endParaRPr lang="en-US" sz="1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BCB5A75-4688-C34A-9455-41C7231605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560" y="3139397"/>
                <a:ext cx="620044" cy="258532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C100A30-5EDD-3D4B-B014-6EFC3B12DAF1}"/>
                  </a:ext>
                </a:extLst>
              </p:cNvPr>
              <p:cNvSpPr/>
              <p:nvPr/>
            </p:nvSpPr>
            <p:spPr>
              <a:xfrm>
                <a:off x="4716542" y="3139308"/>
                <a:ext cx="620044" cy="2585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smtClean="0">
                          <a:solidFill>
                            <a:schemeClr val="tx1"/>
                          </a:solidFill>
                        </a:rPr>
                        <m:t>C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C100A30-5EDD-3D4B-B014-6EFC3B12DA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542" y="3139308"/>
                <a:ext cx="620044" cy="258532"/>
              </a:xfrm>
              <a:prstGeom prst="rect">
                <a:avLst/>
              </a:prstGeom>
              <a:blipFill>
                <a:blip r:embed="rId1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D5639D6-064B-D34E-A1B7-1680414435C6}"/>
                  </a:ext>
                </a:extLst>
              </p:cNvPr>
              <p:cNvSpPr/>
              <p:nvPr/>
            </p:nvSpPr>
            <p:spPr>
              <a:xfrm>
                <a:off x="5206527" y="3139018"/>
                <a:ext cx="620044" cy="2585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smtClean="0">
                          <a:solidFill>
                            <a:schemeClr val="tx1"/>
                          </a:solidFill>
                        </a:rPr>
                        <m:t>D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D5639D6-064B-D34E-A1B7-168041443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527" y="3139018"/>
                <a:ext cx="620044" cy="258532"/>
              </a:xfrm>
              <a:prstGeom prst="rect">
                <a:avLst/>
              </a:prstGeom>
              <a:blipFill>
                <a:blip r:embed="rId1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F2233C4-0188-4E45-9EDC-8B1EC4A782A4}"/>
                  </a:ext>
                </a:extLst>
              </p:cNvPr>
              <p:cNvSpPr/>
              <p:nvPr/>
            </p:nvSpPr>
            <p:spPr>
              <a:xfrm>
                <a:off x="5696511" y="3139018"/>
                <a:ext cx="620044" cy="2585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mtClean="0">
                          <a:solidFill>
                            <a:schemeClr val="tx1"/>
                          </a:solidFill>
                        </a:rPr>
                        <m:t>E</m:t>
                      </m:r>
                    </m:oMath>
                  </m:oMathPara>
                </a14:m>
                <a:endParaRPr lang="en-US" sz="1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F2233C4-0188-4E45-9EDC-8B1EC4A78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511" y="3139018"/>
                <a:ext cx="620044" cy="258532"/>
              </a:xfrm>
              <a:prstGeom prst="rect">
                <a:avLst/>
              </a:prstGeom>
              <a:blipFill>
                <a:blip r:embed="rId1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26CF0C2-7F30-AA4E-8117-1E33BE9483DB}"/>
                  </a:ext>
                </a:extLst>
              </p:cNvPr>
              <p:cNvSpPr/>
              <p:nvPr/>
            </p:nvSpPr>
            <p:spPr>
              <a:xfrm>
                <a:off x="6189493" y="3138929"/>
                <a:ext cx="620044" cy="2585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smtClean="0">
                          <a:solidFill>
                            <a:schemeClr val="tx1"/>
                          </a:solidFill>
                        </a:rPr>
                        <m:t>F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26CF0C2-7F30-AA4E-8117-1E33BE948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493" y="3138929"/>
                <a:ext cx="620044" cy="258532"/>
              </a:xfrm>
              <a:prstGeom prst="rect">
                <a:avLst/>
              </a:prstGeom>
              <a:blipFill>
                <a:blip r:embed="rId1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996F1E4-9A6B-D142-9F5C-737E4C4B69DC}"/>
                  </a:ext>
                </a:extLst>
              </p:cNvPr>
              <p:cNvSpPr/>
              <p:nvPr/>
            </p:nvSpPr>
            <p:spPr>
              <a:xfrm>
                <a:off x="6679478" y="3138639"/>
                <a:ext cx="620044" cy="2585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1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b="1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1" i="0" u="sng" smtClean="0">
                          <a:solidFill>
                            <a:schemeClr val="tx1"/>
                          </a:solidFill>
                        </a:rPr>
                        <m:t>B</m:t>
                      </m:r>
                    </m:oMath>
                  </m:oMathPara>
                </a14:m>
                <a:endParaRPr lang="en-US" sz="1200" b="1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996F1E4-9A6B-D142-9F5C-737E4C4B6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478" y="3138639"/>
                <a:ext cx="620044" cy="258532"/>
              </a:xfrm>
              <a:prstGeom prst="rect">
                <a:avLst/>
              </a:prstGeom>
              <a:blipFill>
                <a:blip r:embed="rId1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" name="Picture 70">
            <a:extLst>
              <a:ext uri="{FF2B5EF4-FFF2-40B4-BE49-F238E27FC236}">
                <a16:creationId xmlns:a16="http://schemas.microsoft.com/office/drawing/2014/main" id="{0CAB2BE5-1111-944E-98BE-275BF01868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1730" y="3839855"/>
            <a:ext cx="174624" cy="196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DA3A5B5-D878-9349-981D-33788CAC3B9E}"/>
                  </a:ext>
                </a:extLst>
              </p:cNvPr>
              <p:cNvSpPr/>
              <p:nvPr/>
            </p:nvSpPr>
            <p:spPr>
              <a:xfrm>
                <a:off x="4223560" y="4019228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mtClean="0">
                          <a:solidFill>
                            <a:schemeClr val="tx1"/>
                          </a:solidFill>
                        </a:rPr>
                        <m:t>A</m:t>
                      </m:r>
                    </m:oMath>
                  </m:oMathPara>
                </a14:m>
                <a:endParaRPr lang="en-US" sz="1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DA3A5B5-D878-9349-981D-33788CAC3B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560" y="4019228"/>
                <a:ext cx="620044" cy="258532"/>
              </a:xfrm>
              <a:prstGeom prst="rect">
                <a:avLst/>
              </a:prstGeom>
              <a:blipFill>
                <a:blip r:embed="rId2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8504248-7555-2941-9BA4-A96D61A84C32}"/>
                  </a:ext>
                </a:extLst>
              </p:cNvPr>
              <p:cNvSpPr/>
              <p:nvPr/>
            </p:nvSpPr>
            <p:spPr>
              <a:xfrm>
                <a:off x="4716542" y="4019139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mtClean="0">
                          <a:solidFill>
                            <a:schemeClr val="tx1"/>
                          </a:solidFill>
                        </a:rPr>
                        <m:t>B</m:t>
                      </m:r>
                    </m:oMath>
                  </m:oMathPara>
                </a14:m>
                <a:endParaRPr lang="en-US" sz="1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8504248-7555-2941-9BA4-A96D61A84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542" y="4019139"/>
                <a:ext cx="620044" cy="258532"/>
              </a:xfrm>
              <a:prstGeom prst="rect">
                <a:avLst/>
              </a:prstGeom>
              <a:blipFill>
                <a:blip r:embed="rId2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2E95B904-55CE-C84A-8F43-E82F78C907E0}"/>
                  </a:ext>
                </a:extLst>
              </p:cNvPr>
              <p:cNvSpPr/>
              <p:nvPr/>
            </p:nvSpPr>
            <p:spPr>
              <a:xfrm>
                <a:off x="5206527" y="4018849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C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2E95B904-55CE-C84A-8F43-E82F78C907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527" y="4018849"/>
                <a:ext cx="620044" cy="258532"/>
              </a:xfrm>
              <a:prstGeom prst="rect">
                <a:avLst/>
              </a:prstGeom>
              <a:blipFill>
                <a:blip r:embed="rId2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56FB4B2-186B-2348-8B3E-D0C3E56F1CD0}"/>
                  </a:ext>
                </a:extLst>
              </p:cNvPr>
              <p:cNvSpPr/>
              <p:nvPr/>
            </p:nvSpPr>
            <p:spPr>
              <a:xfrm>
                <a:off x="5696511" y="4018849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smtClean="0">
                          <a:solidFill>
                            <a:schemeClr val="tx1"/>
                          </a:solidFill>
                        </a:rPr>
                        <m:t>D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56FB4B2-186B-2348-8B3E-D0C3E56F1C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511" y="4018849"/>
                <a:ext cx="620044" cy="258532"/>
              </a:xfrm>
              <a:prstGeom prst="rect">
                <a:avLst/>
              </a:prstGeom>
              <a:blipFill>
                <a:blip r:embed="rId2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D7066260-157A-B54B-97CE-2429AC92F567}"/>
                  </a:ext>
                </a:extLst>
              </p:cNvPr>
              <p:cNvSpPr/>
              <p:nvPr/>
            </p:nvSpPr>
            <p:spPr>
              <a:xfrm>
                <a:off x="6189493" y="4018760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1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b="1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1" i="0" u="sng" smtClean="0">
                          <a:solidFill>
                            <a:schemeClr val="tx1"/>
                          </a:solidFill>
                        </a:rPr>
                        <m:t>E</m:t>
                      </m:r>
                    </m:oMath>
                  </m:oMathPara>
                </a14:m>
                <a:endParaRPr lang="en-US" sz="1200" b="1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D7066260-157A-B54B-97CE-2429AC92F5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493" y="4018760"/>
                <a:ext cx="620044" cy="258532"/>
              </a:xfrm>
              <a:prstGeom prst="rect">
                <a:avLst/>
              </a:prstGeom>
              <a:blipFill>
                <a:blip r:embed="rId2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5DB44DF-BC89-B748-B229-E46FA2347AED}"/>
                  </a:ext>
                </a:extLst>
              </p:cNvPr>
              <p:cNvSpPr/>
              <p:nvPr/>
            </p:nvSpPr>
            <p:spPr>
              <a:xfrm>
                <a:off x="6679478" y="4018470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smtClean="0">
                          <a:solidFill>
                            <a:schemeClr val="tx1"/>
                          </a:solidFill>
                        </a:rPr>
                        <m:t>F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5DB44DF-BC89-B748-B229-E46FA2347A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478" y="4018470"/>
                <a:ext cx="620044" cy="258532"/>
              </a:xfrm>
              <a:prstGeom prst="rect">
                <a:avLst/>
              </a:prstGeom>
              <a:blipFill>
                <a:blip r:embed="rId2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ED364180-7221-1D4C-B483-42E555420B06}"/>
                  </a:ext>
                </a:extLst>
              </p:cNvPr>
              <p:cNvSpPr/>
              <p:nvPr/>
            </p:nvSpPr>
            <p:spPr>
              <a:xfrm>
                <a:off x="4223560" y="4310397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mtClean="0">
                          <a:solidFill>
                            <a:schemeClr val="tx1"/>
                          </a:solidFill>
                        </a:rPr>
                        <m:t>A</m:t>
                      </m:r>
                    </m:oMath>
                  </m:oMathPara>
                </a14:m>
                <a:endParaRPr lang="en-US" sz="1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ED364180-7221-1D4C-B483-42E555420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560" y="4310397"/>
                <a:ext cx="620044" cy="258532"/>
              </a:xfrm>
              <a:prstGeom prst="rect">
                <a:avLst/>
              </a:prstGeom>
              <a:blipFill>
                <a:blip r:embed="rId2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0BA20CA-0041-1E4B-948E-AD45F736B8B6}"/>
                  </a:ext>
                </a:extLst>
              </p:cNvPr>
              <p:cNvSpPr/>
              <p:nvPr/>
            </p:nvSpPr>
            <p:spPr>
              <a:xfrm>
                <a:off x="4716542" y="4310308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mtClean="0">
                          <a:solidFill>
                            <a:schemeClr val="tx1"/>
                          </a:solidFill>
                        </a:rPr>
                        <m:t>B</m:t>
                      </m:r>
                    </m:oMath>
                  </m:oMathPara>
                </a14:m>
                <a:endParaRPr lang="en-US" sz="1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0BA20CA-0041-1E4B-948E-AD45F736B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542" y="4310308"/>
                <a:ext cx="620044" cy="258532"/>
              </a:xfrm>
              <a:prstGeom prst="rect">
                <a:avLst/>
              </a:prstGeom>
              <a:blipFill>
                <a:blip r:embed="rId2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9756F4B-003C-A843-82E0-604D2742D20A}"/>
                  </a:ext>
                </a:extLst>
              </p:cNvPr>
              <p:cNvSpPr/>
              <p:nvPr/>
            </p:nvSpPr>
            <p:spPr>
              <a:xfrm>
                <a:off x="5206527" y="4310018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C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9756F4B-003C-A843-82E0-604D2742D2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527" y="4310018"/>
                <a:ext cx="620044" cy="258532"/>
              </a:xfrm>
              <a:prstGeom prst="rect">
                <a:avLst/>
              </a:prstGeom>
              <a:blipFill>
                <a:blip r:embed="rId2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B54F615-5598-9B4C-B4A1-3ED54AC56541}"/>
                  </a:ext>
                </a:extLst>
              </p:cNvPr>
              <p:cNvSpPr/>
              <p:nvPr/>
            </p:nvSpPr>
            <p:spPr>
              <a:xfrm>
                <a:off x="5696511" y="4310018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smtClean="0">
                          <a:solidFill>
                            <a:schemeClr val="tx1"/>
                          </a:solidFill>
                        </a:rPr>
                        <m:t>D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B54F615-5598-9B4C-B4A1-3ED54AC565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511" y="4310018"/>
                <a:ext cx="620044" cy="258532"/>
              </a:xfrm>
              <a:prstGeom prst="rect">
                <a:avLst/>
              </a:prstGeom>
              <a:blipFill>
                <a:blip r:embed="rId2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91E2D8D3-ED5E-B44B-89F5-80EA5748164A}"/>
                  </a:ext>
                </a:extLst>
              </p:cNvPr>
              <p:cNvSpPr/>
              <p:nvPr/>
            </p:nvSpPr>
            <p:spPr>
              <a:xfrm>
                <a:off x="6189493" y="4309929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mtClean="0">
                          <a:solidFill>
                            <a:schemeClr val="tx1"/>
                          </a:solidFill>
                        </a:rPr>
                        <m:t>E</m:t>
                      </m:r>
                    </m:oMath>
                  </m:oMathPara>
                </a14:m>
                <a:endParaRPr lang="en-US" sz="1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91E2D8D3-ED5E-B44B-89F5-80EA574816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493" y="4309929"/>
                <a:ext cx="620044" cy="258532"/>
              </a:xfrm>
              <a:prstGeom prst="rect">
                <a:avLst/>
              </a:prstGeom>
              <a:blipFill>
                <a:blip r:embed="rId2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A82A142-715A-434A-9C92-95EA40E0BE64}"/>
                  </a:ext>
                </a:extLst>
              </p:cNvPr>
              <p:cNvSpPr/>
              <p:nvPr/>
            </p:nvSpPr>
            <p:spPr>
              <a:xfrm>
                <a:off x="6679478" y="4309639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1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b="1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1" i="0" smtClean="0">
                          <a:solidFill>
                            <a:schemeClr val="tx1"/>
                          </a:solidFill>
                        </a:rPr>
                        <m:t>F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A82A142-715A-434A-9C92-95EA40E0B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478" y="4309639"/>
                <a:ext cx="620044" cy="258532"/>
              </a:xfrm>
              <a:prstGeom prst="rect">
                <a:avLst/>
              </a:prstGeom>
              <a:blipFill>
                <a:blip r:embed="rId2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0750DCD-F949-4840-915C-55679DEA9494}"/>
                  </a:ext>
                </a:extLst>
              </p:cNvPr>
              <p:cNvSpPr/>
              <p:nvPr/>
            </p:nvSpPr>
            <p:spPr>
              <a:xfrm>
                <a:off x="4515608" y="1807968"/>
                <a:ext cx="2287266" cy="4801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 i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m:t>msg</m:t>
                          </m:r>
                          <m:r>
                            <m:rPr>
                              <m:nor/>
                            </m:rPr>
                            <a:rPr lang="en-US" sz="1400" i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i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1400" i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1400" i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m:t>msg</m:t>
                          </m:r>
                          <m:r>
                            <m:rPr>
                              <m:nor/>
                            </m:rPr>
                            <a:rPr lang="en-US" sz="1400" i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i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m:t>E</m:t>
                          </m:r>
                        </m:e>
                      </m:d>
                      <m:r>
                        <a:rPr lang="en-US" sz="140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14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40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m:t>msg</m:t>
                          </m:r>
                          <m:r>
                            <m:rPr>
                              <m:nor/>
                            </m:rPr>
                            <a:rPr lang="en-US" sz="140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m:t>B</m:t>
                          </m:r>
                          <m:r>
                            <m:rPr>
                              <m:nor/>
                            </m:rPr>
                            <a:rPr lang="en-US" sz="140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140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m:t>msg</m:t>
                          </m:r>
                          <m:r>
                            <m:rPr>
                              <m:nor/>
                            </m:rPr>
                            <a:rPr lang="en-US" sz="140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m:t>E</m:t>
                          </m:r>
                        </m:e>
                      </m:d>
                      <m:r>
                        <a:rPr lang="en-US" sz="14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14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1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0750DCD-F949-4840-915C-55679DEA94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608" y="1807968"/>
                <a:ext cx="2287266" cy="480131"/>
              </a:xfrm>
              <a:prstGeom prst="rect">
                <a:avLst/>
              </a:prstGeom>
              <a:blipFill>
                <a:blip r:embed="rId28"/>
                <a:stretch>
                  <a:fillRect t="-512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061D6F5-B0DE-8D4E-8F63-DB640995B6AC}"/>
              </a:ext>
            </a:extLst>
          </p:cNvPr>
          <p:cNvSpPr/>
          <p:nvPr/>
        </p:nvSpPr>
        <p:spPr>
          <a:xfrm>
            <a:off x="7478828" y="3087154"/>
            <a:ext cx="110947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Trace[A, E, B]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25AA3DA-0B99-4349-B3AD-EE2AC81E16D4}"/>
              </a:ext>
            </a:extLst>
          </p:cNvPr>
          <p:cNvSpPr/>
          <p:nvPr/>
        </p:nvSpPr>
        <p:spPr>
          <a:xfrm>
            <a:off x="7496996" y="3808297"/>
            <a:ext cx="110709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Trace[A, B, E]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4D9C93A-FE7A-AF45-A217-91D9DC20FCBA}"/>
                  </a:ext>
                </a:extLst>
              </p:cNvPr>
              <p:cNvSpPr/>
              <p:nvPr/>
            </p:nvSpPr>
            <p:spPr>
              <a:xfrm>
                <a:off x="4223560" y="3422751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mtClean="0">
                          <a:solidFill>
                            <a:schemeClr val="tx1"/>
                          </a:solidFill>
                        </a:rPr>
                        <m:t>A</m:t>
                      </m:r>
                    </m:oMath>
                  </m:oMathPara>
                </a14:m>
                <a:endParaRPr lang="en-US" sz="1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4D9C93A-FE7A-AF45-A217-91D9DC20F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560" y="3422751"/>
                <a:ext cx="620044" cy="258532"/>
              </a:xfrm>
              <a:prstGeom prst="rect">
                <a:avLst/>
              </a:prstGeom>
              <a:blipFill>
                <a:blip r:embed="rId29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C9237FB-FF14-E348-9E2C-D34D607E7E0F}"/>
                  </a:ext>
                </a:extLst>
              </p:cNvPr>
              <p:cNvSpPr/>
              <p:nvPr/>
            </p:nvSpPr>
            <p:spPr>
              <a:xfrm>
                <a:off x="4716542" y="3422662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mtClean="0">
                          <a:solidFill>
                            <a:schemeClr val="tx1"/>
                          </a:solidFill>
                        </a:rPr>
                        <m:t>B</m:t>
                      </m:r>
                    </m:oMath>
                  </m:oMathPara>
                </a14:m>
                <a:endParaRPr lang="en-US" sz="1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C9237FB-FF14-E348-9E2C-D34D607E7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542" y="3422662"/>
                <a:ext cx="620044" cy="258532"/>
              </a:xfrm>
              <a:prstGeom prst="rect">
                <a:avLst/>
              </a:prstGeom>
              <a:blipFill>
                <a:blip r:embed="rId30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9CAB3AE7-589B-FE4D-9FB3-D1FD573A6835}"/>
                  </a:ext>
                </a:extLst>
              </p:cNvPr>
              <p:cNvSpPr/>
              <p:nvPr/>
            </p:nvSpPr>
            <p:spPr>
              <a:xfrm>
                <a:off x="5206527" y="3422372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u="sng" smtClean="0">
                          <a:solidFill>
                            <a:schemeClr val="tx1"/>
                          </a:solidFill>
                        </a:rPr>
                        <m:t>E</m:t>
                      </m:r>
                    </m:oMath>
                  </m:oMathPara>
                </a14:m>
                <a:endParaRPr lang="en-US" sz="1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9CAB3AE7-589B-FE4D-9FB3-D1FD573A68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527" y="3422372"/>
                <a:ext cx="620044" cy="258532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F9D7CCB-06BA-EA47-9FB4-E669975BB4B3}"/>
                  </a:ext>
                </a:extLst>
              </p:cNvPr>
              <p:cNvSpPr/>
              <p:nvPr/>
            </p:nvSpPr>
            <p:spPr>
              <a:xfrm>
                <a:off x="5696511" y="3422372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/>
                          </a:solidFill>
                        </a:rPr>
                        <m:t>F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F9D7CCB-06BA-EA47-9FB4-E669975BB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511" y="3422372"/>
                <a:ext cx="620044" cy="258532"/>
              </a:xfrm>
              <a:prstGeom prst="rect">
                <a:avLst/>
              </a:prstGeom>
              <a:blipFill>
                <a:blip r:embed="rId3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F1AA0A7-0391-2E45-AD57-50590B90930E}"/>
                  </a:ext>
                </a:extLst>
              </p:cNvPr>
              <p:cNvSpPr/>
              <p:nvPr/>
            </p:nvSpPr>
            <p:spPr>
              <a:xfrm>
                <a:off x="6189493" y="3422283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1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b="1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1" i="0" smtClean="0">
                          <a:solidFill>
                            <a:schemeClr val="tx1"/>
                          </a:solidFill>
                        </a:rPr>
                        <m:t>C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F1AA0A7-0391-2E45-AD57-50590B909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493" y="3422283"/>
                <a:ext cx="620044" cy="258532"/>
              </a:xfrm>
              <a:prstGeom prst="rect">
                <a:avLst/>
              </a:prstGeom>
              <a:blipFill>
                <a:blip r:embed="rId3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F467263-CEA0-0340-A40F-D99AC9DCB3B5}"/>
                  </a:ext>
                </a:extLst>
              </p:cNvPr>
              <p:cNvSpPr/>
              <p:nvPr/>
            </p:nvSpPr>
            <p:spPr>
              <a:xfrm>
                <a:off x="6679478" y="3421993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/>
                          </a:solidFill>
                        </a:rPr>
                        <m:t>D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F467263-CEA0-0340-A40F-D99AC9DCB3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478" y="3421993"/>
                <a:ext cx="620044" cy="258532"/>
              </a:xfrm>
              <a:prstGeom prst="rect">
                <a:avLst/>
              </a:prstGeom>
              <a:blipFill>
                <a:blip r:embed="rId3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E6D26905-7547-B345-A7D7-DA964DCCB381}"/>
                  </a:ext>
                </a:extLst>
              </p:cNvPr>
              <p:cNvSpPr/>
              <p:nvPr/>
            </p:nvSpPr>
            <p:spPr>
              <a:xfrm>
                <a:off x="4223560" y="3713920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mtClean="0">
                          <a:solidFill>
                            <a:schemeClr val="tx1"/>
                          </a:solidFill>
                        </a:rPr>
                        <m:t>A</m:t>
                      </m:r>
                    </m:oMath>
                  </m:oMathPara>
                </a14:m>
                <a:endParaRPr lang="en-US" sz="1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E6D26905-7547-B345-A7D7-DA964DCCB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560" y="3713920"/>
                <a:ext cx="620044" cy="258532"/>
              </a:xfrm>
              <a:prstGeom prst="rect">
                <a:avLst/>
              </a:prstGeom>
              <a:blipFill>
                <a:blip r:embed="rId2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7543EFCE-A3E6-C84D-AC28-F66B746D3EB9}"/>
                  </a:ext>
                </a:extLst>
              </p:cNvPr>
              <p:cNvSpPr/>
              <p:nvPr/>
            </p:nvSpPr>
            <p:spPr>
              <a:xfrm>
                <a:off x="4716542" y="3713831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mtClean="0">
                          <a:solidFill>
                            <a:schemeClr val="tx1"/>
                          </a:solidFill>
                        </a:rPr>
                        <m:t>B</m:t>
                      </m:r>
                    </m:oMath>
                  </m:oMathPara>
                </a14:m>
                <a:endParaRPr lang="en-US" sz="1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7543EFCE-A3E6-C84D-AC28-F66B746D3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542" y="3713831"/>
                <a:ext cx="620044" cy="258532"/>
              </a:xfrm>
              <a:prstGeom prst="rect">
                <a:avLst/>
              </a:prstGeom>
              <a:blipFill>
                <a:blip r:embed="rId2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7B8B02-93B9-6249-A2CC-E1F9EB86F920}"/>
                  </a:ext>
                </a:extLst>
              </p:cNvPr>
              <p:cNvSpPr/>
              <p:nvPr/>
            </p:nvSpPr>
            <p:spPr>
              <a:xfrm>
                <a:off x="5206527" y="3713541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u="sng" smtClean="0">
                          <a:solidFill>
                            <a:schemeClr val="tx1"/>
                          </a:solidFill>
                        </a:rPr>
                        <m:t>E</m:t>
                      </m:r>
                    </m:oMath>
                  </m:oMathPara>
                </a14:m>
                <a:endParaRPr lang="en-US" sz="1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A7B8B02-93B9-6249-A2CC-E1F9EB86F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527" y="3713541"/>
                <a:ext cx="620044" cy="258532"/>
              </a:xfrm>
              <a:prstGeom prst="rect">
                <a:avLst/>
              </a:prstGeom>
              <a:blipFill>
                <a:blip r:embed="rId3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022B872-3868-9A47-8AAD-777A97235838}"/>
                  </a:ext>
                </a:extLst>
              </p:cNvPr>
              <p:cNvSpPr/>
              <p:nvPr/>
            </p:nvSpPr>
            <p:spPr>
              <a:xfrm>
                <a:off x="5696511" y="3713541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/>
                          </a:solidFill>
                        </a:rPr>
                        <m:t>F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022B872-3868-9A47-8AAD-777A97235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511" y="3713541"/>
                <a:ext cx="620044" cy="258532"/>
              </a:xfrm>
              <a:prstGeom prst="rect">
                <a:avLst/>
              </a:prstGeom>
              <a:blipFill>
                <a:blip r:embed="rId3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5FF9294-5690-B344-9B87-0B6DB2485650}"/>
                  </a:ext>
                </a:extLst>
              </p:cNvPr>
              <p:cNvSpPr/>
              <p:nvPr/>
            </p:nvSpPr>
            <p:spPr>
              <a:xfrm>
                <a:off x="6189493" y="3713452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/>
                          </a:solidFill>
                        </a:rPr>
                        <m:t>C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5FF9294-5690-B344-9B87-0B6DB2485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493" y="3713452"/>
                <a:ext cx="620044" cy="258532"/>
              </a:xfrm>
              <a:prstGeom prst="rect">
                <a:avLst/>
              </a:prstGeom>
              <a:blipFill>
                <a:blip r:embed="rId3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0D80784-F116-404A-BC13-BFC0C84365D1}"/>
                  </a:ext>
                </a:extLst>
              </p:cNvPr>
              <p:cNvSpPr/>
              <p:nvPr/>
            </p:nvSpPr>
            <p:spPr>
              <a:xfrm>
                <a:off x="6679478" y="3713162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1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b="1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1" i="0" smtClean="0">
                          <a:solidFill>
                            <a:schemeClr val="tx1"/>
                          </a:solidFill>
                        </a:rPr>
                        <m:t>D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0D80784-F116-404A-BC13-BFC0C8436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478" y="3713162"/>
                <a:ext cx="620044" cy="258532"/>
              </a:xfrm>
              <a:prstGeom prst="rect">
                <a:avLst/>
              </a:prstGeom>
              <a:blipFill>
                <a:blip r:embed="rId3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A8E47C4-25AA-064F-823D-E25D39CF41E8}"/>
              </a:ext>
            </a:extLst>
          </p:cNvPr>
          <p:cNvSpPr/>
          <p:nvPr/>
        </p:nvSpPr>
        <p:spPr>
          <a:xfrm>
            <a:off x="1162135" y="4877783"/>
            <a:ext cx="64199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Characterize the sample set in a way that it avoids redundant executions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7F9BD3F-32C6-6B45-B74B-BC6677BCA506}"/>
                  </a:ext>
                </a:extLst>
              </p:cNvPr>
              <p:cNvSpPr/>
              <p:nvPr/>
            </p:nvSpPr>
            <p:spPr>
              <a:xfrm>
                <a:off x="6189493" y="2838332"/>
                <a:ext cx="620044" cy="2585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1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b="1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1" u="sng" smtClean="0">
                          <a:solidFill>
                            <a:schemeClr val="tx1"/>
                          </a:solidFill>
                        </a:rPr>
                        <m:t>A</m:t>
                      </m:r>
                    </m:oMath>
                  </m:oMathPara>
                </a14:m>
                <a:endParaRPr lang="en-US" sz="1200" b="1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7F9BD3F-32C6-6B45-B74B-BC6677BCA5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493" y="2838332"/>
                <a:ext cx="620044" cy="258532"/>
              </a:xfrm>
              <a:prstGeom prst="rect">
                <a:avLst/>
              </a:prstGeom>
              <a:blipFill>
                <a:blip r:embed="rId3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E325644-191C-C640-A273-C79BACE9EC99}"/>
                  </a:ext>
                </a:extLst>
              </p:cNvPr>
              <p:cNvSpPr/>
              <p:nvPr/>
            </p:nvSpPr>
            <p:spPr>
              <a:xfrm>
                <a:off x="6687867" y="2838042"/>
                <a:ext cx="620044" cy="2585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mtClean="0">
                          <a:solidFill>
                            <a:schemeClr val="tx1"/>
                          </a:solidFill>
                        </a:rPr>
                        <m:t>B</m:t>
                      </m:r>
                    </m:oMath>
                  </m:oMathPara>
                </a14:m>
                <a:endParaRPr lang="en-US" sz="1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E325644-191C-C640-A273-C79BACE9E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867" y="2838042"/>
                <a:ext cx="620044" cy="258532"/>
              </a:xfrm>
              <a:prstGeom prst="rect">
                <a:avLst/>
              </a:prstGeom>
              <a:blipFill>
                <a:blip r:embed="rId3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550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0FDE-8BDC-1B44-89DC-0AF1EAAC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27391"/>
            <a:ext cx="7886700" cy="781516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Recap</a:t>
            </a:r>
            <a:r>
              <a:rPr lang="en-US" sz="2400" dirty="0">
                <a:latin typeface="+mn-lt"/>
              </a:rPr>
              <a:t> - Distributed systems are prone to bugs!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F3208-1C53-5242-B51D-D757CA7E9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57" y="1429405"/>
            <a:ext cx="2728241" cy="1643291"/>
          </a:xfrm>
        </p:spPr>
        <p:txBody>
          <a:bodyPr>
            <a:normAutofit/>
          </a:bodyPr>
          <a:lstStyle/>
          <a:p>
            <a:r>
              <a:rPr lang="en-US" sz="1800" dirty="0"/>
              <a:t>Distribution</a:t>
            </a:r>
          </a:p>
          <a:p>
            <a:r>
              <a:rPr lang="en-US" sz="1800" dirty="0"/>
              <a:t>Asynchrony</a:t>
            </a:r>
          </a:p>
          <a:p>
            <a:r>
              <a:rPr lang="en-US" sz="1800" dirty="0"/>
              <a:t>Replication</a:t>
            </a:r>
          </a:p>
          <a:p>
            <a:r>
              <a:rPr lang="en-US" sz="2000" dirty="0"/>
              <a:t>  …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A2E4B0B-6D0A-BC43-9FDD-A97D7F1A0B4F}"/>
              </a:ext>
            </a:extLst>
          </p:cNvPr>
          <p:cNvGrpSpPr/>
          <p:nvPr/>
        </p:nvGrpSpPr>
        <p:grpSpPr>
          <a:xfrm>
            <a:off x="5334000" y="1513062"/>
            <a:ext cx="3314968" cy="2409102"/>
            <a:chOff x="3683349" y="1260725"/>
            <a:chExt cx="5021133" cy="320351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EF57E05-274B-2D4A-A766-DB7DFE419E92}"/>
                </a:ext>
              </a:extLst>
            </p:cNvPr>
            <p:cNvCxnSpPr>
              <a:cxnSpLocks/>
            </p:cNvCxnSpPr>
            <p:nvPr/>
          </p:nvCxnSpPr>
          <p:spPr>
            <a:xfrm>
              <a:off x="6129150" y="1752592"/>
              <a:ext cx="1505115" cy="4703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0A2B6E-BC18-E54D-A993-AB186E5B98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5197" y="2863776"/>
              <a:ext cx="708990" cy="11194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2BE51C5-E1DD-BF4C-BD7A-473126D68B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6241" y="1800994"/>
              <a:ext cx="557273" cy="5052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E9B970E-CC5B-5649-A6AA-3C85164C75DD}"/>
                </a:ext>
              </a:extLst>
            </p:cNvPr>
            <p:cNvCxnSpPr>
              <a:cxnSpLocks/>
            </p:cNvCxnSpPr>
            <p:nvPr/>
          </p:nvCxnSpPr>
          <p:spPr>
            <a:xfrm>
              <a:off x="4747374" y="3120813"/>
              <a:ext cx="1674466" cy="7956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E97C58-20F2-0748-9415-9E58DB7C4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3510" y="1260725"/>
              <a:ext cx="401910" cy="49415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F469D6B-DDA1-A240-A3E3-A05AA3601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8200" y="2406724"/>
              <a:ext cx="401910" cy="49415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8D188F-B73E-7540-9FAA-CDE52900D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7611" y="3857138"/>
              <a:ext cx="401910" cy="49415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4D3941-0D14-DA4D-A21A-B15CB79B1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5967" y="2212427"/>
              <a:ext cx="401910" cy="49415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4DB6B87-8956-3E44-9D50-67991BE98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2834" y="1285978"/>
              <a:ext cx="437320" cy="39676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CA4817D-49D7-E246-81C6-0A71E4A08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2817" y="2345122"/>
              <a:ext cx="510616" cy="45274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2715D57-2829-E649-8CE3-52FB28483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5171" y="2610570"/>
              <a:ext cx="696317" cy="69631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41274C8-13CE-DC40-A415-B47F5D1F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8418" y="1360745"/>
              <a:ext cx="437320" cy="3967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B578F89-8690-B04F-8CD0-762C9B41C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3050" y="3304890"/>
              <a:ext cx="437320" cy="39676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28282F-E996-4740-ABDE-FA16EF67E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3764" y="3021492"/>
              <a:ext cx="437320" cy="39676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B2FDBC4-7A7F-3045-B700-747AB6114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9146" y="2496071"/>
              <a:ext cx="401910" cy="494151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7789321-CE5B-D74E-BEA9-AE32450A1D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1130" y="2631836"/>
              <a:ext cx="843135" cy="1953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4604649-B88C-3C42-9E41-201C67026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8918" y="2406720"/>
              <a:ext cx="437320" cy="39676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486C735-02C2-8A4B-9D91-95755CD00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6485" y="1723992"/>
              <a:ext cx="437320" cy="39676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8D8B2FB-CEFA-334B-B3D5-CCF91FD75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2011" y="3423525"/>
              <a:ext cx="437320" cy="39676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236A059-9021-C04B-821A-421061474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8408914" y="1986461"/>
              <a:ext cx="295568" cy="29556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C2C86A5-284C-8B49-A477-B9A4571BF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3683349" y="2633198"/>
              <a:ext cx="295568" cy="29556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1616CA7-7713-8244-8CC1-C766A8081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6616570" y="2230670"/>
              <a:ext cx="295568" cy="29556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9DE9AA0-2F06-484C-8EAA-A2205588E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3854434" y="2053123"/>
              <a:ext cx="295568" cy="29556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41B5C2D-2D50-6D46-BB1D-3FD74C978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7236615" y="4168676"/>
              <a:ext cx="295568" cy="295568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F8FCA89-7553-3349-AA29-F99A15E133E0}"/>
                </a:ext>
              </a:extLst>
            </p:cNvPr>
            <p:cNvCxnSpPr>
              <a:cxnSpLocks/>
            </p:cNvCxnSpPr>
            <p:nvPr/>
          </p:nvCxnSpPr>
          <p:spPr>
            <a:xfrm>
              <a:off x="4846713" y="2827184"/>
              <a:ext cx="1111415" cy="711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9604937C-274D-A742-9013-569DE8B4EB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6947" y="4579025"/>
            <a:ext cx="4012931" cy="4129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BC79544-A9FE-AF4C-BE3C-AC0F57B574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5140" y="5037342"/>
            <a:ext cx="3587902" cy="425684"/>
          </a:xfrm>
          <a:prstGeom prst="rect">
            <a:avLst/>
          </a:prstGeom>
        </p:spPr>
      </p:pic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139A50A0-450C-8146-9F31-B42010AD6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CDA500E4-CB0A-C443-B35D-FD0AC2292371}" type="slidenum">
              <a:rPr lang="en-US" smtClean="0"/>
              <a:t>2</a:t>
            </a:fld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A26A463-0472-B94F-840E-6EF5E54BFD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773" y="4525142"/>
            <a:ext cx="2270481" cy="493268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61E33675-EBE8-2948-902C-9DBB5BC64B9B}"/>
              </a:ext>
            </a:extLst>
          </p:cNvPr>
          <p:cNvSpPr txBox="1">
            <a:spLocks/>
          </p:cNvSpPr>
          <p:nvPr/>
        </p:nvSpPr>
        <p:spPr>
          <a:xfrm>
            <a:off x="674716" y="3691576"/>
            <a:ext cx="6539349" cy="526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70C0"/>
              </a:buClr>
              <a:buFont typeface="Helvetica" pitchFamily="2" charset="0"/>
              <a:buChar char="‣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1">
                  <a:lumMod val="50000"/>
                  <a:lumOff val="50000"/>
                </a:schemeClr>
              </a:buClr>
              <a:buFont typeface="Helvetica" pitchFamily="2" charset="0"/>
              <a:buChar char="-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Many components, many sources of nondeterminism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0D2C4304-A1D8-CF4A-95FB-782CF777DEF4}"/>
              </a:ext>
            </a:extLst>
          </p:cNvPr>
          <p:cNvSpPr txBox="1">
            <a:spLocks/>
          </p:cNvSpPr>
          <p:nvPr/>
        </p:nvSpPr>
        <p:spPr>
          <a:xfrm>
            <a:off x="687357" y="2957692"/>
            <a:ext cx="7886700" cy="781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dirty="0"/>
              <a:t>They are difficult to test!</a:t>
            </a:r>
          </a:p>
        </p:txBody>
      </p:sp>
    </p:spTree>
    <p:extLst>
      <p:ext uri="{BB962C8B-B14F-4D97-AF65-F5344CB8AC3E}">
        <p14:creationId xmlns:p14="http://schemas.microsoft.com/office/powerpoint/2010/main" val="64194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CAEFE-4ECC-554C-8F7A-BAA298C73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CDA500E4-CB0A-C443-B35D-FD0AC2292371}" type="slidenum">
              <a:rPr lang="en-US" smtClean="0"/>
              <a:t>20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FEE5DE-6002-274F-9188-F87ED144604B}"/>
              </a:ext>
            </a:extLst>
          </p:cNvPr>
          <p:cNvSpPr/>
          <p:nvPr/>
        </p:nvSpPr>
        <p:spPr>
          <a:xfrm>
            <a:off x="4094978" y="3103482"/>
            <a:ext cx="4766301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90000"/>
              </a:lnSpc>
              <a:spcBef>
                <a:spcPts val="750"/>
              </a:spcBef>
              <a:buClr>
                <a:srgbClr val="0070C0"/>
              </a:buClr>
              <a:buFont typeface="Helvetica" pitchFamily="2" charset="0"/>
              <a:buChar char="‣"/>
            </a:pPr>
            <a:r>
              <a:rPr lang="en-US" sz="1800" dirty="0">
                <a:solidFill>
                  <a:srgbClr val="C00000"/>
                </a:solidFill>
              </a:rPr>
              <a:t>Trace-aware </a:t>
            </a:r>
            <a:r>
              <a:rPr lang="en-US" sz="1800" dirty="0">
                <a:solidFill>
                  <a:srgbClr val="0070C0"/>
                </a:solidFill>
              </a:rPr>
              <a:t>selection of (d-1) events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9257B6-2CB7-B34B-926E-EA0B8D49447F}"/>
                  </a:ext>
                </a:extLst>
              </p:cNvPr>
              <p:cNvSpPr/>
              <p:nvPr/>
            </p:nvSpPr>
            <p:spPr>
              <a:xfrm>
                <a:off x="867576" y="5168561"/>
                <a:ext cx="290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is the number of racy events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9257B6-2CB7-B34B-926E-EA0B8D494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76" y="5168561"/>
                <a:ext cx="2904128" cy="307777"/>
              </a:xfrm>
              <a:prstGeom prst="rect">
                <a:avLst/>
              </a:prstGeom>
              <a:blipFill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itle 1">
            <a:extLst>
              <a:ext uri="{FF2B5EF4-FFF2-40B4-BE49-F238E27FC236}">
                <a16:creationId xmlns:a16="http://schemas.microsoft.com/office/drawing/2014/main" id="{6165D661-DF70-7648-B84D-0C3EFB7D0090}"/>
              </a:ext>
            </a:extLst>
          </p:cNvPr>
          <p:cNvSpPr txBox="1">
            <a:spLocks/>
          </p:cNvSpPr>
          <p:nvPr/>
        </p:nvSpPr>
        <p:spPr>
          <a:xfrm>
            <a:off x="628650" y="262326"/>
            <a:ext cx="7886700" cy="733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/>
              <a:t>taPCT</a:t>
            </a:r>
            <a:r>
              <a:rPr lang="en-US" dirty="0"/>
              <a:t>: Trace Aware PCT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B282C8-DF81-1B4D-92F4-AD922213E4BD}"/>
              </a:ext>
            </a:extLst>
          </p:cNvPr>
          <p:cNvSpPr txBox="1"/>
          <p:nvPr/>
        </p:nvSpPr>
        <p:spPr>
          <a:xfrm>
            <a:off x="856259" y="1105696"/>
            <a:ext cx="6928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Node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4666BE-78F0-ED4C-B926-A9107E2B6037}"/>
              </a:ext>
            </a:extLst>
          </p:cNvPr>
          <p:cNvSpPr txBox="1"/>
          <p:nvPr/>
        </p:nvSpPr>
        <p:spPr>
          <a:xfrm>
            <a:off x="1981683" y="1088193"/>
            <a:ext cx="6928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Node 2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9175BF-A63B-E448-8BDE-5E26D08E68A9}"/>
              </a:ext>
            </a:extLst>
          </p:cNvPr>
          <p:cNvCxnSpPr>
            <a:cxnSpLocks/>
          </p:cNvCxnSpPr>
          <p:nvPr/>
        </p:nvCxnSpPr>
        <p:spPr>
          <a:xfrm>
            <a:off x="446854" y="2453283"/>
            <a:ext cx="1799188" cy="3625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2C209E-92CE-B349-826D-97EFA9328E36}"/>
              </a:ext>
            </a:extLst>
          </p:cNvPr>
          <p:cNvCxnSpPr>
            <a:cxnSpLocks/>
          </p:cNvCxnSpPr>
          <p:nvPr/>
        </p:nvCxnSpPr>
        <p:spPr>
          <a:xfrm flipH="1">
            <a:off x="1191033" y="1445121"/>
            <a:ext cx="5464" cy="2649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109398-0221-D44D-A52B-397FFF6BAA73}"/>
              </a:ext>
            </a:extLst>
          </p:cNvPr>
          <p:cNvCxnSpPr>
            <a:cxnSpLocks/>
          </p:cNvCxnSpPr>
          <p:nvPr/>
        </p:nvCxnSpPr>
        <p:spPr>
          <a:xfrm>
            <a:off x="2321923" y="1423652"/>
            <a:ext cx="7045" cy="2666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447E6BE-E476-414B-A7A6-D769CC835631}"/>
              </a:ext>
            </a:extLst>
          </p:cNvPr>
          <p:cNvCxnSpPr>
            <a:cxnSpLocks/>
          </p:cNvCxnSpPr>
          <p:nvPr/>
        </p:nvCxnSpPr>
        <p:spPr>
          <a:xfrm>
            <a:off x="1270162" y="3242510"/>
            <a:ext cx="2113114" cy="0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BC8726A-3135-A64B-92CA-EC2D13EE190C}"/>
              </a:ext>
            </a:extLst>
          </p:cNvPr>
          <p:cNvSpPr txBox="1"/>
          <p:nvPr/>
        </p:nvSpPr>
        <p:spPr>
          <a:xfrm>
            <a:off x="355322" y="4154663"/>
            <a:ext cx="3088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Buggy if:  … </a:t>
            </a:r>
            <a:r>
              <a:rPr lang="en-US" sz="1400" dirty="0" err="1">
                <a:solidFill>
                  <a:srgbClr val="C00000"/>
                </a:solidFill>
              </a:rPr>
              <a:t>msg</a:t>
            </a:r>
            <a:r>
              <a:rPr lang="en-US" sz="1400" dirty="0">
                <a:solidFill>
                  <a:srgbClr val="C00000"/>
                </a:solidFill>
              </a:rPr>
              <a:t> A</a:t>
            </a:r>
            <a:r>
              <a:rPr lang="en-US" sz="1400" dirty="0"/>
              <a:t> … </a:t>
            </a:r>
            <a:r>
              <a:rPr lang="en-US" sz="1400" dirty="0" err="1">
                <a:solidFill>
                  <a:srgbClr val="7030A0"/>
                </a:solidFill>
              </a:rPr>
              <a:t>msg</a:t>
            </a:r>
            <a:r>
              <a:rPr lang="en-US" sz="1400" dirty="0">
                <a:solidFill>
                  <a:srgbClr val="7030A0"/>
                </a:solidFill>
              </a:rPr>
              <a:t> E</a:t>
            </a:r>
            <a:r>
              <a:rPr lang="en-US" sz="1400" dirty="0"/>
              <a:t> … </a:t>
            </a:r>
            <a:r>
              <a:rPr lang="en-US" sz="1400" dirty="0" err="1">
                <a:solidFill>
                  <a:srgbClr val="C00000"/>
                </a:solidFill>
              </a:rPr>
              <a:t>msg</a:t>
            </a:r>
            <a:r>
              <a:rPr lang="en-US" sz="1400" dirty="0">
                <a:solidFill>
                  <a:srgbClr val="C00000"/>
                </a:solidFill>
              </a:rPr>
              <a:t> B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D49641-850D-9042-B388-EDC76FB3E48C}"/>
              </a:ext>
            </a:extLst>
          </p:cNvPr>
          <p:cNvCxnSpPr>
            <a:cxnSpLocks/>
          </p:cNvCxnSpPr>
          <p:nvPr/>
        </p:nvCxnSpPr>
        <p:spPr>
          <a:xfrm>
            <a:off x="442908" y="1738140"/>
            <a:ext cx="667264" cy="0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E65B1203-0F9C-2245-A950-FF6CA2B5DA1E}"/>
              </a:ext>
            </a:extLst>
          </p:cNvPr>
          <p:cNvSpPr/>
          <p:nvPr/>
        </p:nvSpPr>
        <p:spPr>
          <a:xfrm>
            <a:off x="505980" y="1433678"/>
            <a:ext cx="68267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msg</a:t>
            </a:r>
            <a:r>
              <a:rPr lang="en-US" dirty="0">
                <a:solidFill>
                  <a:srgbClr val="C00000"/>
                </a:solidFill>
              </a:rPr>
              <a:t> A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AC10FFC-D933-0D40-A81D-6DCEAF31E27F}"/>
              </a:ext>
            </a:extLst>
          </p:cNvPr>
          <p:cNvSpPr/>
          <p:nvPr/>
        </p:nvSpPr>
        <p:spPr>
          <a:xfrm>
            <a:off x="2763707" y="2975293"/>
            <a:ext cx="68267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msg</a:t>
            </a:r>
            <a:r>
              <a:rPr lang="en-US" dirty="0"/>
              <a:t> F</a:t>
            </a:r>
          </a:p>
        </p:txBody>
      </p:sp>
      <p:sp>
        <p:nvSpPr>
          <p:cNvPr id="61" name="Curved Left Arrow 60">
            <a:extLst>
              <a:ext uri="{FF2B5EF4-FFF2-40B4-BE49-F238E27FC236}">
                <a16:creationId xmlns:a16="http://schemas.microsoft.com/office/drawing/2014/main" id="{4182A579-9A26-C944-AABC-BAFAB5324F95}"/>
              </a:ext>
            </a:extLst>
          </p:cNvPr>
          <p:cNvSpPr/>
          <p:nvPr/>
        </p:nvSpPr>
        <p:spPr>
          <a:xfrm>
            <a:off x="1275311" y="1798971"/>
            <a:ext cx="137160" cy="274320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4401F78-887B-9F40-A2B4-9B58EBC35C11}"/>
              </a:ext>
            </a:extLst>
          </p:cNvPr>
          <p:cNvSpPr/>
          <p:nvPr/>
        </p:nvSpPr>
        <p:spPr>
          <a:xfrm>
            <a:off x="1374280" y="1784970"/>
            <a:ext cx="68267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msg</a:t>
            </a:r>
            <a:r>
              <a:rPr lang="en-US" dirty="0">
                <a:solidFill>
                  <a:srgbClr val="C00000"/>
                </a:solidFill>
              </a:rPr>
              <a:t> 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CF3B338-0904-8E46-8BEB-FEAEA92BFB67}"/>
              </a:ext>
            </a:extLst>
          </p:cNvPr>
          <p:cNvSpPr/>
          <p:nvPr/>
        </p:nvSpPr>
        <p:spPr>
          <a:xfrm>
            <a:off x="1660547" y="2199793"/>
            <a:ext cx="68267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msg</a:t>
            </a:r>
            <a:r>
              <a:rPr lang="en-US" dirty="0"/>
              <a:t> C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8D7B153-13F1-CD48-B57D-A588CE8A7EB2}"/>
              </a:ext>
            </a:extLst>
          </p:cNvPr>
          <p:cNvSpPr/>
          <p:nvPr/>
        </p:nvSpPr>
        <p:spPr>
          <a:xfrm>
            <a:off x="1136050" y="1716508"/>
            <a:ext cx="106943" cy="1992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046997D-1EDE-5840-B5F9-3B1804BBCC8B}"/>
              </a:ext>
            </a:extLst>
          </p:cNvPr>
          <p:cNvSpPr/>
          <p:nvPr/>
        </p:nvSpPr>
        <p:spPr>
          <a:xfrm>
            <a:off x="1140423" y="2066063"/>
            <a:ext cx="106943" cy="1992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25B2977-7865-2C42-A7B9-73B79B47C886}"/>
              </a:ext>
            </a:extLst>
          </p:cNvPr>
          <p:cNvSpPr/>
          <p:nvPr/>
        </p:nvSpPr>
        <p:spPr>
          <a:xfrm>
            <a:off x="2270170" y="2428186"/>
            <a:ext cx="106943" cy="1992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AE65FC-F67E-FD41-A380-AC42A0EF2524}"/>
              </a:ext>
            </a:extLst>
          </p:cNvPr>
          <p:cNvSpPr txBox="1"/>
          <p:nvPr/>
        </p:nvSpPr>
        <p:spPr>
          <a:xfrm>
            <a:off x="3062898" y="1095386"/>
            <a:ext cx="6928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Node 3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4292DA3-F071-7D4E-8B90-00C357FA3353}"/>
              </a:ext>
            </a:extLst>
          </p:cNvPr>
          <p:cNvCxnSpPr>
            <a:cxnSpLocks/>
          </p:cNvCxnSpPr>
          <p:nvPr/>
        </p:nvCxnSpPr>
        <p:spPr>
          <a:xfrm>
            <a:off x="3403138" y="1430845"/>
            <a:ext cx="7045" cy="2666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EE4A731-04AA-4043-9779-AE5F442D6DD5}"/>
              </a:ext>
            </a:extLst>
          </p:cNvPr>
          <p:cNvSpPr/>
          <p:nvPr/>
        </p:nvSpPr>
        <p:spPr>
          <a:xfrm>
            <a:off x="3375871" y="3258185"/>
            <a:ext cx="106943" cy="1992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2A03B17-45FD-D543-A93D-6BAAE07FC5F3}"/>
              </a:ext>
            </a:extLst>
          </p:cNvPr>
          <p:cNvSpPr/>
          <p:nvPr/>
        </p:nvSpPr>
        <p:spPr>
          <a:xfrm>
            <a:off x="2269021" y="2776033"/>
            <a:ext cx="106943" cy="1992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57BB6CE-E71A-1341-84BE-02C439962F99}"/>
              </a:ext>
            </a:extLst>
          </p:cNvPr>
          <p:cNvCxnSpPr>
            <a:cxnSpLocks/>
          </p:cNvCxnSpPr>
          <p:nvPr/>
        </p:nvCxnSpPr>
        <p:spPr>
          <a:xfrm>
            <a:off x="445285" y="3080557"/>
            <a:ext cx="667264" cy="0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7A602D1F-FE14-D34E-A1B2-40A3AA174985}"/>
              </a:ext>
            </a:extLst>
          </p:cNvPr>
          <p:cNvSpPr/>
          <p:nvPr/>
        </p:nvSpPr>
        <p:spPr>
          <a:xfrm>
            <a:off x="493957" y="2776095"/>
            <a:ext cx="68267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msg</a:t>
            </a:r>
            <a:r>
              <a:rPr lang="en-US" dirty="0">
                <a:solidFill>
                  <a:srgbClr val="7030A0"/>
                </a:solidFill>
              </a:rPr>
              <a:t> 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6AA0F40-849B-A348-BC0C-F2C9C8892DA7}"/>
              </a:ext>
            </a:extLst>
          </p:cNvPr>
          <p:cNvSpPr/>
          <p:nvPr/>
        </p:nvSpPr>
        <p:spPr>
          <a:xfrm>
            <a:off x="1138427" y="3058925"/>
            <a:ext cx="106943" cy="1992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BFA7151-5296-5447-AF40-6DC39CE5DD73}"/>
                  </a:ext>
                </a:extLst>
              </p:cNvPr>
              <p:cNvSpPr/>
              <p:nvPr/>
            </p:nvSpPr>
            <p:spPr>
              <a:xfrm>
                <a:off x="6314139" y="2366643"/>
                <a:ext cx="248521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srgbClr val="0070C0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sz="1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b="1" dirty="0">
                    <a:solidFill>
                      <a:srgbClr val="0070C0"/>
                    </a:solidFill>
                  </a:rPr>
                  <a:t> priority change points</a:t>
                </a: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BFA7151-5296-5447-AF40-6DC39CE5D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139" y="2366643"/>
                <a:ext cx="2485216" cy="307777"/>
              </a:xfrm>
              <a:prstGeom prst="rect">
                <a:avLst/>
              </a:prstGeom>
              <a:blipFill>
                <a:blip r:embed="rId5"/>
                <a:stretch>
                  <a:fillRect l="-50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3372AF4C-DA29-E748-919A-7E204912968B}"/>
              </a:ext>
            </a:extLst>
          </p:cNvPr>
          <p:cNvSpPr/>
          <p:nvPr/>
        </p:nvSpPr>
        <p:spPr>
          <a:xfrm>
            <a:off x="4095735" y="1023780"/>
            <a:ext cx="377337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ct val="90000"/>
              </a:lnSpc>
              <a:spcBef>
                <a:spcPts val="750"/>
              </a:spcBef>
              <a:buClr>
                <a:srgbClr val="0070C0"/>
              </a:buClr>
              <a:buFont typeface="Helvetica" pitchFamily="2" charset="0"/>
              <a:buChar char="‣"/>
            </a:pPr>
            <a:r>
              <a:rPr lang="en-US" sz="1800" dirty="0">
                <a:solidFill>
                  <a:srgbClr val="0070C0"/>
                </a:solidFill>
              </a:rPr>
              <a:t>Online chain partitioning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FE789154-F3B5-3D4D-B1ED-6DCE3A8C5D7C}"/>
                  </a:ext>
                </a:extLst>
              </p:cNvPr>
              <p:cNvSpPr/>
              <p:nvPr/>
            </p:nvSpPr>
            <p:spPr>
              <a:xfrm>
                <a:off x="4535610" y="1356879"/>
                <a:ext cx="3170650" cy="9618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smtClean="0">
                        <a:solidFill>
                          <a:schemeClr val="tx1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</a:rPr>
                      <m:t>hain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</a:rPr>
                      <m:t>1 =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C00000"/>
                        </a:solidFill>
                      </a:rPr>
                      <m:t>msg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C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C00000"/>
                        </a:solidFill>
                      </a:rPr>
                      <m:t>A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C00000"/>
                        </a:solidFill>
                      </a:rPr>
                      <m:t>msg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C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C00000"/>
                        </a:solidFill>
                      </a:rPr>
                      <m:t>B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smtClean="0">
                        <a:solidFill>
                          <a:schemeClr val="tx1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</a:rPr>
                      <m:t>hain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</a:rPr>
                      <m:t>2 = </m:t>
                    </m:r>
                    <m:r>
                      <m:rPr>
                        <m:nor/>
                      </m:rPr>
                      <a:rPr lang="en-US" i="0">
                        <a:solidFill>
                          <a:schemeClr val="tx1"/>
                        </a:solidFill>
                      </a:rPr>
                      <m:t>msg</m:t>
                    </m:r>
                    <m:r>
                      <m:rPr>
                        <m:nor/>
                      </m:rPr>
                      <a:rPr lang="en-US" i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i="0">
                        <a:solidFill>
                          <a:schemeClr val="tx1"/>
                        </a:solidFill>
                      </a:rPr>
                      <m:t>msg</m:t>
                    </m:r>
                    <m:r>
                      <m:rPr>
                        <m:nor/>
                      </m:rPr>
                      <a:rPr lang="en-US" i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</a:rPr>
                      <m:t>D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Chain</m:t>
                    </m:r>
                    <m:r>
                      <m:rPr>
                        <m:nor/>
                      </m:rPr>
                      <a:rPr lang="en-US" b="0" i="0" smtClean="0"/>
                      <m:t>3</m:t>
                    </m:r>
                    <m:r>
                      <m:rPr>
                        <m:nor/>
                      </m:rPr>
                      <a:rPr lang="en-US"/>
                      <m:t> =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</a:rPr>
                      <m:t>msg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7030A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7030A0"/>
                        </a:solidFill>
                      </a:rPr>
                      <m:t>E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/>
                      <m:t>msg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 b="0" i="0" smtClean="0"/>
                      <m:t>F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FE789154-F3B5-3D4D-B1ED-6DCE3A8C5D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610" y="1356879"/>
                <a:ext cx="3170650" cy="961802"/>
              </a:xfrm>
              <a:prstGeom prst="rect">
                <a:avLst/>
              </a:prstGeom>
              <a:blipFill>
                <a:blip r:embed="rId6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F11ED40F-C526-0F4F-8BF0-EA522B487799}"/>
              </a:ext>
            </a:extLst>
          </p:cNvPr>
          <p:cNvSpPr/>
          <p:nvPr/>
        </p:nvSpPr>
        <p:spPr>
          <a:xfrm>
            <a:off x="4484352" y="2373927"/>
            <a:ext cx="3705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Initial random priorities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D3175E1-E6B4-1045-B10A-2B933A929767}"/>
                  </a:ext>
                </a:extLst>
              </p:cNvPr>
              <p:cNvSpPr/>
              <p:nvPr/>
            </p:nvSpPr>
            <p:spPr>
              <a:xfrm>
                <a:off x="4484352" y="2622020"/>
                <a:ext cx="3951503" cy="300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tx1"/>
                          </a:solidFill>
                        </a:rPr>
                        <m:t>priority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tx1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tx1"/>
                          </a:solidFill>
                        </a:rPr>
                        <m:t>Chain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tx1"/>
                          </a:solidFill>
                        </a:rPr>
                        <m:t>1) &gt; 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tx1"/>
                          </a:solidFill>
                        </a:rPr>
                        <m:t>priority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tx1"/>
                          </a:solidFill>
                        </a:rPr>
                        <m:t> (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tx1"/>
                          </a:solidFill>
                        </a:rPr>
                        <m:t>Chain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tx1"/>
                          </a:solidFill>
                        </a:rPr>
                        <m:t>2) &gt; 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tx1"/>
                          </a:solidFill>
                        </a:rPr>
                        <m:t>priority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tx1"/>
                          </a:solidFill>
                        </a:rPr>
                        <m:t> (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tx1"/>
                          </a:solidFill>
                        </a:rPr>
                        <m:t>Chain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3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tx1"/>
                          </a:solidFill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D3175E1-E6B4-1045-B10A-2B933A929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352" y="2622020"/>
                <a:ext cx="3951503" cy="300082"/>
              </a:xfrm>
              <a:prstGeom prst="rect">
                <a:avLst/>
              </a:prstGeom>
              <a:blipFill>
                <a:blip r:embed="rId7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CB493A67-D43C-B14D-BA48-D5E3B7575F2C}"/>
                  </a:ext>
                </a:extLst>
              </p:cNvPr>
              <p:cNvSpPr/>
              <p:nvPr/>
            </p:nvSpPr>
            <p:spPr>
              <a:xfrm>
                <a:off x="348355" y="4782691"/>
                <a:ext cx="3446841" cy="4049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Size of the sample set: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𝑛𝑢𝑚𝐶h𝑎𝑖𝑛𝑠</m:t>
                    </m:r>
                    <m:r>
                      <a:rPr lang="en-US" sz="120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200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̂"/>
                                  <m:ctrlPr>
                                    <a:rPr lang="en-US" sz="1200" i="1" dirty="0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1200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200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CB493A67-D43C-B14D-BA48-D5E3B7575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55" y="4782691"/>
                <a:ext cx="3446841" cy="404919"/>
              </a:xfrm>
              <a:prstGeom prst="rect">
                <a:avLst/>
              </a:prstGeom>
              <a:blipFill>
                <a:blip r:embed="rId8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Curved Left Arrow 92">
            <a:extLst>
              <a:ext uri="{FF2B5EF4-FFF2-40B4-BE49-F238E27FC236}">
                <a16:creationId xmlns:a16="http://schemas.microsoft.com/office/drawing/2014/main" id="{65C7190B-A7E1-794B-8263-8DED6A0710B3}"/>
              </a:ext>
            </a:extLst>
          </p:cNvPr>
          <p:cNvSpPr/>
          <p:nvPr/>
        </p:nvSpPr>
        <p:spPr>
          <a:xfrm>
            <a:off x="2410784" y="2539118"/>
            <a:ext cx="137160" cy="274320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C704021-61CD-6F42-A420-F29D5EBFAC59}"/>
              </a:ext>
            </a:extLst>
          </p:cNvPr>
          <p:cNvSpPr/>
          <p:nvPr/>
        </p:nvSpPr>
        <p:spPr>
          <a:xfrm>
            <a:off x="2518458" y="2511801"/>
            <a:ext cx="68267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msg</a:t>
            </a:r>
            <a:r>
              <a:rPr lang="en-US" dirty="0"/>
              <a:t> 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3A385726-C9A5-5E40-B25E-CD74E5649926}"/>
                  </a:ext>
                </a:extLst>
              </p:cNvPr>
              <p:cNvSpPr/>
              <p:nvPr/>
            </p:nvSpPr>
            <p:spPr>
              <a:xfrm>
                <a:off x="4535609" y="3474013"/>
                <a:ext cx="620044" cy="2585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i="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i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smtClean="0">
                          <a:solidFill>
                            <a:schemeClr val="tx1"/>
                          </a:solidFill>
                        </a:rPr>
                        <m:t>C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3A385726-C9A5-5E40-B25E-CD74E5649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609" y="3474013"/>
                <a:ext cx="620044" cy="258532"/>
              </a:xfrm>
              <a:prstGeom prst="rect">
                <a:avLst/>
              </a:prstGeom>
              <a:blipFill>
                <a:blip r:embed="rId57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E5CF8F08-7050-4E42-9043-5685B5C59406}"/>
                  </a:ext>
                </a:extLst>
              </p:cNvPr>
              <p:cNvSpPr/>
              <p:nvPr/>
            </p:nvSpPr>
            <p:spPr>
              <a:xfrm>
                <a:off x="5028591" y="3473924"/>
                <a:ext cx="620044" cy="2585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smtClean="0">
                          <a:solidFill>
                            <a:schemeClr val="tx1"/>
                          </a:solidFill>
                        </a:rPr>
                        <m:t>D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E5CF8F08-7050-4E42-9043-5685B5C59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591" y="3473924"/>
                <a:ext cx="620044" cy="258532"/>
              </a:xfrm>
              <a:prstGeom prst="rect">
                <a:avLst/>
              </a:prstGeom>
              <a:blipFill>
                <a:blip r:embed="rId58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6A84F4AF-AF03-CD44-A044-87893DB0615F}"/>
                  </a:ext>
                </a:extLst>
              </p:cNvPr>
              <p:cNvSpPr/>
              <p:nvPr/>
            </p:nvSpPr>
            <p:spPr>
              <a:xfrm>
                <a:off x="5518576" y="3473634"/>
                <a:ext cx="620044" cy="2585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mtClean="0">
                          <a:solidFill>
                            <a:schemeClr val="tx1"/>
                          </a:solidFill>
                        </a:rPr>
                        <m:t>E</m:t>
                      </m:r>
                    </m:oMath>
                  </m:oMathPara>
                </a14:m>
                <a:endParaRPr lang="en-US" sz="1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6A84F4AF-AF03-CD44-A044-87893DB06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576" y="3473634"/>
                <a:ext cx="620044" cy="258532"/>
              </a:xfrm>
              <a:prstGeom prst="rect">
                <a:avLst/>
              </a:prstGeom>
              <a:blipFill>
                <a:blip r:embed="rId59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06635DB3-08A1-3C49-8771-1D5DEA7440F2}"/>
                  </a:ext>
                </a:extLst>
              </p:cNvPr>
              <p:cNvSpPr/>
              <p:nvPr/>
            </p:nvSpPr>
            <p:spPr>
              <a:xfrm>
                <a:off x="6008560" y="3473634"/>
                <a:ext cx="620044" cy="2585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smtClean="0">
                          <a:solidFill>
                            <a:schemeClr val="tx1"/>
                          </a:solidFill>
                        </a:rPr>
                        <m:t>F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06635DB3-08A1-3C49-8771-1D5DEA744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560" y="3473634"/>
                <a:ext cx="620044" cy="258532"/>
              </a:xfrm>
              <a:prstGeom prst="rect">
                <a:avLst/>
              </a:prstGeom>
              <a:blipFill>
                <a:blip r:embed="rId60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AC433A46-5BA8-5443-AF44-09659801D6EE}"/>
                  </a:ext>
                </a:extLst>
              </p:cNvPr>
              <p:cNvSpPr/>
              <p:nvPr/>
            </p:nvSpPr>
            <p:spPr>
              <a:xfrm>
                <a:off x="6991527" y="3473255"/>
                <a:ext cx="620044" cy="2585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mtClean="0">
                          <a:solidFill>
                            <a:schemeClr val="tx1"/>
                          </a:solidFill>
                        </a:rPr>
                        <m:t>B</m:t>
                      </m:r>
                    </m:oMath>
                  </m:oMathPara>
                </a14:m>
                <a:endParaRPr lang="en-US" sz="1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AC433A46-5BA8-5443-AF44-09659801D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527" y="3473255"/>
                <a:ext cx="620044" cy="258532"/>
              </a:xfrm>
              <a:prstGeom prst="rect">
                <a:avLst/>
              </a:prstGeom>
              <a:blipFill>
                <a:blip r:embed="rId6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438A42EB-FDCC-5349-943C-B798CDAB6C54}"/>
                  </a:ext>
                </a:extLst>
              </p:cNvPr>
              <p:cNvSpPr/>
              <p:nvPr/>
            </p:nvSpPr>
            <p:spPr>
              <a:xfrm>
                <a:off x="4535609" y="3774610"/>
                <a:ext cx="620044" cy="2585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mtClean="0">
                          <a:solidFill>
                            <a:schemeClr val="tx1"/>
                          </a:solidFill>
                        </a:rPr>
                        <m:t>A</m:t>
                      </m:r>
                    </m:oMath>
                  </m:oMathPara>
                </a14:m>
                <a:endParaRPr lang="en-US" sz="1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438A42EB-FDCC-5349-943C-B798CDAB6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609" y="3774610"/>
                <a:ext cx="620044" cy="258532"/>
              </a:xfrm>
              <a:prstGeom prst="rect">
                <a:avLst/>
              </a:prstGeom>
              <a:blipFill>
                <a:blip r:embed="rId6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4E111740-CD02-3D49-8B19-132433A91402}"/>
                  </a:ext>
                </a:extLst>
              </p:cNvPr>
              <p:cNvSpPr/>
              <p:nvPr/>
            </p:nvSpPr>
            <p:spPr>
              <a:xfrm>
                <a:off x="5028591" y="3774521"/>
                <a:ext cx="620044" cy="2585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smtClean="0">
                          <a:solidFill>
                            <a:schemeClr val="tx1"/>
                          </a:solidFill>
                        </a:rPr>
                        <m:t>C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4E111740-CD02-3D49-8B19-132433A914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591" y="3774521"/>
                <a:ext cx="620044" cy="258532"/>
              </a:xfrm>
              <a:prstGeom prst="rect">
                <a:avLst/>
              </a:prstGeom>
              <a:blipFill>
                <a:blip r:embed="rId6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F47E0EF3-1BEF-0C4A-9E51-2117BA0CEAAD}"/>
                  </a:ext>
                </a:extLst>
              </p:cNvPr>
              <p:cNvSpPr/>
              <p:nvPr/>
            </p:nvSpPr>
            <p:spPr>
              <a:xfrm>
                <a:off x="5518576" y="3774231"/>
                <a:ext cx="620044" cy="2585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smtClean="0">
                          <a:solidFill>
                            <a:schemeClr val="tx1"/>
                          </a:solidFill>
                        </a:rPr>
                        <m:t>D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F47E0EF3-1BEF-0C4A-9E51-2117BA0CE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576" y="3774231"/>
                <a:ext cx="620044" cy="258532"/>
              </a:xfrm>
              <a:prstGeom prst="rect">
                <a:avLst/>
              </a:prstGeom>
              <a:blipFill>
                <a:blip r:embed="rId6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3B571E8C-0C5D-A94C-84C4-CCCA4425B108}"/>
                  </a:ext>
                </a:extLst>
              </p:cNvPr>
              <p:cNvSpPr/>
              <p:nvPr/>
            </p:nvSpPr>
            <p:spPr>
              <a:xfrm>
                <a:off x="6008560" y="3774231"/>
                <a:ext cx="620044" cy="2585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mtClean="0">
                          <a:solidFill>
                            <a:schemeClr val="tx1"/>
                          </a:solidFill>
                        </a:rPr>
                        <m:t>E</m:t>
                      </m:r>
                    </m:oMath>
                  </m:oMathPara>
                </a14:m>
                <a:endParaRPr lang="en-US" sz="1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3B571E8C-0C5D-A94C-84C4-CCCA4425B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560" y="3774231"/>
                <a:ext cx="620044" cy="258532"/>
              </a:xfrm>
              <a:prstGeom prst="rect">
                <a:avLst/>
              </a:prstGeom>
              <a:blipFill>
                <a:blip r:embed="rId6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6786217B-CD65-5246-B2E8-0D1A2E0CB2BA}"/>
                  </a:ext>
                </a:extLst>
              </p:cNvPr>
              <p:cNvSpPr/>
              <p:nvPr/>
            </p:nvSpPr>
            <p:spPr>
              <a:xfrm>
                <a:off x="6501542" y="3774142"/>
                <a:ext cx="620044" cy="2585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smtClean="0">
                          <a:solidFill>
                            <a:schemeClr val="tx1"/>
                          </a:solidFill>
                        </a:rPr>
                        <m:t>F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6786217B-CD65-5246-B2E8-0D1A2E0CB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542" y="3774142"/>
                <a:ext cx="620044" cy="258532"/>
              </a:xfrm>
              <a:prstGeom prst="rect">
                <a:avLst/>
              </a:prstGeom>
              <a:blipFill>
                <a:blip r:embed="rId6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44EC6111-0BA4-AC49-A85F-106FDBA05202}"/>
                  </a:ext>
                </a:extLst>
              </p:cNvPr>
              <p:cNvSpPr/>
              <p:nvPr/>
            </p:nvSpPr>
            <p:spPr>
              <a:xfrm>
                <a:off x="6991527" y="3773852"/>
                <a:ext cx="620044" cy="2585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1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b="1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1" i="0" u="sng" smtClean="0">
                          <a:solidFill>
                            <a:schemeClr val="tx1"/>
                          </a:solidFill>
                        </a:rPr>
                        <m:t>B</m:t>
                      </m:r>
                    </m:oMath>
                  </m:oMathPara>
                </a14:m>
                <a:endParaRPr lang="en-US" sz="1200" b="1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44EC6111-0BA4-AC49-A85F-106FDBA052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527" y="3773852"/>
                <a:ext cx="620044" cy="258532"/>
              </a:xfrm>
              <a:prstGeom prst="rect">
                <a:avLst/>
              </a:prstGeom>
              <a:blipFill>
                <a:blip r:embed="rId6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C5F27904-2BEA-3543-899D-75AC63CB5588}"/>
                  </a:ext>
                </a:extLst>
              </p:cNvPr>
              <p:cNvSpPr/>
              <p:nvPr/>
            </p:nvSpPr>
            <p:spPr>
              <a:xfrm>
                <a:off x="4535609" y="4654441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mtClean="0">
                          <a:solidFill>
                            <a:schemeClr val="tx1"/>
                          </a:solidFill>
                        </a:rPr>
                        <m:t>A</m:t>
                      </m:r>
                    </m:oMath>
                  </m:oMathPara>
                </a14:m>
                <a:endParaRPr lang="en-US" sz="1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C5F27904-2BEA-3543-899D-75AC63CB55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609" y="4654441"/>
                <a:ext cx="620044" cy="258532"/>
              </a:xfrm>
              <a:prstGeom prst="rect">
                <a:avLst/>
              </a:prstGeom>
              <a:blipFill>
                <a:blip r:embed="rId6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723B0BF2-8EFD-AD4C-870D-CEFBE16C1151}"/>
                  </a:ext>
                </a:extLst>
              </p:cNvPr>
              <p:cNvSpPr/>
              <p:nvPr/>
            </p:nvSpPr>
            <p:spPr>
              <a:xfrm>
                <a:off x="5028591" y="4654352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mtClean="0">
                          <a:solidFill>
                            <a:schemeClr val="tx1"/>
                          </a:solidFill>
                        </a:rPr>
                        <m:t>B</m:t>
                      </m:r>
                    </m:oMath>
                  </m:oMathPara>
                </a14:m>
                <a:endParaRPr lang="en-US" sz="1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723B0BF2-8EFD-AD4C-870D-CEFBE16C1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591" y="4654352"/>
                <a:ext cx="620044" cy="258532"/>
              </a:xfrm>
              <a:prstGeom prst="rect">
                <a:avLst/>
              </a:prstGeom>
              <a:blipFill>
                <a:blip r:embed="rId7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B38A4CC5-1ACC-C04B-91E4-2E02D9D6CE52}"/>
                  </a:ext>
                </a:extLst>
              </p:cNvPr>
              <p:cNvSpPr/>
              <p:nvPr/>
            </p:nvSpPr>
            <p:spPr>
              <a:xfrm>
                <a:off x="5518576" y="4654062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C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B38A4CC5-1ACC-C04B-91E4-2E02D9D6CE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576" y="4654062"/>
                <a:ext cx="620044" cy="258532"/>
              </a:xfrm>
              <a:prstGeom prst="rect">
                <a:avLst/>
              </a:prstGeom>
              <a:blipFill>
                <a:blip r:embed="rId7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A92D4A68-589A-CC46-A9E5-2FEB6BC8F26A}"/>
                  </a:ext>
                </a:extLst>
              </p:cNvPr>
              <p:cNvSpPr/>
              <p:nvPr/>
            </p:nvSpPr>
            <p:spPr>
              <a:xfrm>
                <a:off x="6008560" y="4654062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smtClean="0">
                          <a:solidFill>
                            <a:schemeClr val="tx1"/>
                          </a:solidFill>
                        </a:rPr>
                        <m:t>D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A92D4A68-589A-CC46-A9E5-2FEB6BC8F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560" y="4654062"/>
                <a:ext cx="620044" cy="258532"/>
              </a:xfrm>
              <a:prstGeom prst="rect">
                <a:avLst/>
              </a:prstGeom>
              <a:blipFill>
                <a:blip r:embed="rId7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6A9367CC-AEB5-3F4D-8F6D-7ED33D3FE7C4}"/>
                  </a:ext>
                </a:extLst>
              </p:cNvPr>
              <p:cNvSpPr/>
              <p:nvPr/>
            </p:nvSpPr>
            <p:spPr>
              <a:xfrm>
                <a:off x="6501542" y="4653973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1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b="1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1" i="0" u="sng" smtClean="0">
                          <a:solidFill>
                            <a:schemeClr val="tx1"/>
                          </a:solidFill>
                        </a:rPr>
                        <m:t>E</m:t>
                      </m:r>
                    </m:oMath>
                  </m:oMathPara>
                </a14:m>
                <a:endParaRPr lang="en-US" sz="1200" b="1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6A9367CC-AEB5-3F4D-8F6D-7ED33D3FE7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542" y="4653973"/>
                <a:ext cx="620044" cy="258532"/>
              </a:xfrm>
              <a:prstGeom prst="rect">
                <a:avLst/>
              </a:prstGeom>
              <a:blipFill>
                <a:blip r:embed="rId7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2CFE5981-9AB9-9C42-BE16-FF1E46413FF7}"/>
                  </a:ext>
                </a:extLst>
              </p:cNvPr>
              <p:cNvSpPr/>
              <p:nvPr/>
            </p:nvSpPr>
            <p:spPr>
              <a:xfrm>
                <a:off x="6991527" y="4653683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smtClean="0">
                          <a:solidFill>
                            <a:schemeClr val="tx1"/>
                          </a:solidFill>
                        </a:rPr>
                        <m:t>F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2CFE5981-9AB9-9C42-BE16-FF1E46413F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527" y="4653683"/>
                <a:ext cx="620044" cy="258532"/>
              </a:xfrm>
              <a:prstGeom prst="rect">
                <a:avLst/>
              </a:prstGeom>
              <a:blipFill>
                <a:blip r:embed="rId7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BC3F6F44-CEFA-BC42-BA6C-EF138DEF8C52}"/>
                  </a:ext>
                </a:extLst>
              </p:cNvPr>
              <p:cNvSpPr/>
              <p:nvPr/>
            </p:nvSpPr>
            <p:spPr>
              <a:xfrm>
                <a:off x="4535609" y="4945610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mtClean="0">
                          <a:solidFill>
                            <a:schemeClr val="tx1"/>
                          </a:solidFill>
                        </a:rPr>
                        <m:t>A</m:t>
                      </m:r>
                    </m:oMath>
                  </m:oMathPara>
                </a14:m>
                <a:endParaRPr lang="en-US" sz="1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BC3F6F44-CEFA-BC42-BA6C-EF138DEF8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609" y="4945610"/>
                <a:ext cx="620044" cy="258532"/>
              </a:xfrm>
              <a:prstGeom prst="rect">
                <a:avLst/>
              </a:prstGeom>
              <a:blipFill>
                <a:blip r:embed="rId6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3578DDA9-13F3-A146-9097-6CA6516C61F8}"/>
                  </a:ext>
                </a:extLst>
              </p:cNvPr>
              <p:cNvSpPr/>
              <p:nvPr/>
            </p:nvSpPr>
            <p:spPr>
              <a:xfrm>
                <a:off x="5028591" y="4945521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mtClean="0">
                          <a:solidFill>
                            <a:schemeClr val="tx1"/>
                          </a:solidFill>
                        </a:rPr>
                        <m:t>B</m:t>
                      </m:r>
                    </m:oMath>
                  </m:oMathPara>
                </a14:m>
                <a:endParaRPr lang="en-US" sz="1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3578DDA9-13F3-A146-9097-6CA6516C6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591" y="4945521"/>
                <a:ext cx="620044" cy="258532"/>
              </a:xfrm>
              <a:prstGeom prst="rect">
                <a:avLst/>
              </a:prstGeom>
              <a:blipFill>
                <a:blip r:embed="rId7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6CF69478-77BA-AC4F-A10D-6FC50105419B}"/>
                  </a:ext>
                </a:extLst>
              </p:cNvPr>
              <p:cNvSpPr/>
              <p:nvPr/>
            </p:nvSpPr>
            <p:spPr>
              <a:xfrm>
                <a:off x="5518576" y="4945231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C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6CF69478-77BA-AC4F-A10D-6FC501054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576" y="4945231"/>
                <a:ext cx="620044" cy="258532"/>
              </a:xfrm>
              <a:prstGeom prst="rect">
                <a:avLst/>
              </a:prstGeom>
              <a:blipFill>
                <a:blip r:embed="rId7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A5EDE0CF-F383-534F-BCFD-2D75392391F8}"/>
                  </a:ext>
                </a:extLst>
              </p:cNvPr>
              <p:cNvSpPr/>
              <p:nvPr/>
            </p:nvSpPr>
            <p:spPr>
              <a:xfrm>
                <a:off x="6008560" y="4945231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smtClean="0">
                          <a:solidFill>
                            <a:schemeClr val="tx1"/>
                          </a:solidFill>
                        </a:rPr>
                        <m:t>D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A5EDE0CF-F383-534F-BCFD-2D7539239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560" y="4945231"/>
                <a:ext cx="620044" cy="258532"/>
              </a:xfrm>
              <a:prstGeom prst="rect">
                <a:avLst/>
              </a:prstGeom>
              <a:blipFill>
                <a:blip r:embed="rId7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CA26095E-E745-A041-A924-0FE89BE7E3E8}"/>
                  </a:ext>
                </a:extLst>
              </p:cNvPr>
              <p:cNvSpPr/>
              <p:nvPr/>
            </p:nvSpPr>
            <p:spPr>
              <a:xfrm>
                <a:off x="6501542" y="4945142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mtClean="0">
                          <a:solidFill>
                            <a:schemeClr val="tx1"/>
                          </a:solidFill>
                        </a:rPr>
                        <m:t>E</m:t>
                      </m:r>
                    </m:oMath>
                  </m:oMathPara>
                </a14:m>
                <a:endParaRPr lang="en-US" sz="1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CA26095E-E745-A041-A924-0FE89BE7E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542" y="4945142"/>
                <a:ext cx="620044" cy="258532"/>
              </a:xfrm>
              <a:prstGeom prst="rect">
                <a:avLst/>
              </a:prstGeom>
              <a:blipFill>
                <a:blip r:embed="rId7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0F86801E-6C9B-C44A-9C68-C0D7BFC22D3E}"/>
                  </a:ext>
                </a:extLst>
              </p:cNvPr>
              <p:cNvSpPr/>
              <p:nvPr/>
            </p:nvSpPr>
            <p:spPr>
              <a:xfrm>
                <a:off x="6991527" y="4944852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1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b="1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1" i="0" smtClean="0">
                          <a:solidFill>
                            <a:schemeClr val="tx1"/>
                          </a:solidFill>
                        </a:rPr>
                        <m:t>F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0F86801E-6C9B-C44A-9C68-C0D7BFC22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527" y="4944852"/>
                <a:ext cx="620044" cy="258532"/>
              </a:xfrm>
              <a:prstGeom prst="rect">
                <a:avLst/>
              </a:prstGeom>
              <a:blipFill>
                <a:blip r:embed="rId7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DB2F4319-8A8C-4641-9A93-44B2474F14C6}"/>
                  </a:ext>
                </a:extLst>
              </p:cNvPr>
              <p:cNvSpPr/>
              <p:nvPr/>
            </p:nvSpPr>
            <p:spPr>
              <a:xfrm>
                <a:off x="4535609" y="4067200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mtClean="0">
                          <a:solidFill>
                            <a:schemeClr val="tx1"/>
                          </a:solidFill>
                        </a:rPr>
                        <m:t>A</m:t>
                      </m:r>
                    </m:oMath>
                  </m:oMathPara>
                </a14:m>
                <a:endParaRPr lang="en-US" sz="1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DB2F4319-8A8C-4641-9A93-44B2474F1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609" y="4067200"/>
                <a:ext cx="620044" cy="258532"/>
              </a:xfrm>
              <a:prstGeom prst="rect">
                <a:avLst/>
              </a:prstGeom>
              <a:blipFill>
                <a:blip r:embed="rId6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566EF5F-5EE3-7347-AF6C-2B215BF2F5DF}"/>
                  </a:ext>
                </a:extLst>
              </p:cNvPr>
              <p:cNvSpPr/>
              <p:nvPr/>
            </p:nvSpPr>
            <p:spPr>
              <a:xfrm>
                <a:off x="5028591" y="4067111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mtClean="0">
                          <a:solidFill>
                            <a:schemeClr val="tx1"/>
                          </a:solidFill>
                        </a:rPr>
                        <m:t>B</m:t>
                      </m:r>
                    </m:oMath>
                  </m:oMathPara>
                </a14:m>
                <a:endParaRPr lang="en-US" sz="1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1566EF5F-5EE3-7347-AF6C-2B215BF2F5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591" y="4067111"/>
                <a:ext cx="620044" cy="258532"/>
              </a:xfrm>
              <a:prstGeom prst="rect">
                <a:avLst/>
              </a:prstGeom>
              <a:blipFill>
                <a:blip r:embed="rId7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AAC0E30D-2C12-AF43-91FB-440AE677E656}"/>
                  </a:ext>
                </a:extLst>
              </p:cNvPr>
              <p:cNvSpPr/>
              <p:nvPr/>
            </p:nvSpPr>
            <p:spPr>
              <a:xfrm>
                <a:off x="5518576" y="4066821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u="sng" smtClean="0">
                          <a:solidFill>
                            <a:schemeClr val="tx1"/>
                          </a:solidFill>
                        </a:rPr>
                        <m:t>E</m:t>
                      </m:r>
                    </m:oMath>
                  </m:oMathPara>
                </a14:m>
                <a:endParaRPr lang="en-US" sz="1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AAC0E30D-2C12-AF43-91FB-440AE677E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576" y="4066821"/>
                <a:ext cx="620044" cy="258532"/>
              </a:xfrm>
              <a:prstGeom prst="rect">
                <a:avLst/>
              </a:prstGeom>
              <a:blipFill>
                <a:blip r:embed="rId7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81ED7BCB-11DD-C84C-8781-C1A2D4F95EC9}"/>
                  </a:ext>
                </a:extLst>
              </p:cNvPr>
              <p:cNvSpPr/>
              <p:nvPr/>
            </p:nvSpPr>
            <p:spPr>
              <a:xfrm>
                <a:off x="6008560" y="4066821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/>
                          </a:solidFill>
                        </a:rPr>
                        <m:t>F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81ED7BCB-11DD-C84C-8781-C1A2D4F95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560" y="4066821"/>
                <a:ext cx="620044" cy="258532"/>
              </a:xfrm>
              <a:prstGeom prst="rect">
                <a:avLst/>
              </a:prstGeom>
              <a:blipFill>
                <a:blip r:embed="rId7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F5933160-783B-8C49-96C1-4AAB27116474}"/>
                  </a:ext>
                </a:extLst>
              </p:cNvPr>
              <p:cNvSpPr/>
              <p:nvPr/>
            </p:nvSpPr>
            <p:spPr>
              <a:xfrm>
                <a:off x="6501542" y="4066732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1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b="1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1" i="0" smtClean="0">
                          <a:solidFill>
                            <a:schemeClr val="tx1"/>
                          </a:solidFill>
                        </a:rPr>
                        <m:t>C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F5933160-783B-8C49-96C1-4AAB271164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542" y="4066732"/>
                <a:ext cx="620044" cy="258532"/>
              </a:xfrm>
              <a:prstGeom prst="rect">
                <a:avLst/>
              </a:prstGeom>
              <a:blipFill>
                <a:blip r:embed="rId7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FD197DB3-BB09-4844-8F32-DF1975F99CE6}"/>
                  </a:ext>
                </a:extLst>
              </p:cNvPr>
              <p:cNvSpPr/>
              <p:nvPr/>
            </p:nvSpPr>
            <p:spPr>
              <a:xfrm>
                <a:off x="6991527" y="4066442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/>
                          </a:solidFill>
                        </a:rPr>
                        <m:t>D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FD197DB3-BB09-4844-8F32-DF1975F99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527" y="4066442"/>
                <a:ext cx="620044" cy="258532"/>
              </a:xfrm>
              <a:prstGeom prst="rect">
                <a:avLst/>
              </a:prstGeom>
              <a:blipFill>
                <a:blip r:embed="rId8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57F176FB-14E6-EC48-AA3C-81CC56800C5C}"/>
                  </a:ext>
                </a:extLst>
              </p:cNvPr>
              <p:cNvSpPr/>
              <p:nvPr/>
            </p:nvSpPr>
            <p:spPr>
              <a:xfrm>
                <a:off x="4535609" y="4358369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mtClean="0">
                          <a:solidFill>
                            <a:schemeClr val="tx1"/>
                          </a:solidFill>
                        </a:rPr>
                        <m:t>A</m:t>
                      </m:r>
                    </m:oMath>
                  </m:oMathPara>
                </a14:m>
                <a:endParaRPr lang="en-US" sz="1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57F176FB-14E6-EC48-AA3C-81CC56800C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609" y="4358369"/>
                <a:ext cx="620044" cy="258532"/>
              </a:xfrm>
              <a:prstGeom prst="rect">
                <a:avLst/>
              </a:prstGeom>
              <a:blipFill>
                <a:blip r:embed="rId8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93EA1C8-979F-E549-91C0-B2A10873D7D8}"/>
                  </a:ext>
                </a:extLst>
              </p:cNvPr>
              <p:cNvSpPr/>
              <p:nvPr/>
            </p:nvSpPr>
            <p:spPr>
              <a:xfrm>
                <a:off x="5028591" y="4358280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mtClean="0">
                          <a:solidFill>
                            <a:schemeClr val="tx1"/>
                          </a:solidFill>
                        </a:rPr>
                        <m:t>B</m:t>
                      </m:r>
                    </m:oMath>
                  </m:oMathPara>
                </a14:m>
                <a:endParaRPr lang="en-US" sz="1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93EA1C8-979F-E549-91C0-B2A10873D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591" y="4358280"/>
                <a:ext cx="620044" cy="258532"/>
              </a:xfrm>
              <a:prstGeom prst="rect">
                <a:avLst/>
              </a:prstGeom>
              <a:blipFill>
                <a:blip r:embed="rId8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0B34FA7F-9671-6B4D-918D-1D8ED95FBBD1}"/>
                  </a:ext>
                </a:extLst>
              </p:cNvPr>
              <p:cNvSpPr/>
              <p:nvPr/>
            </p:nvSpPr>
            <p:spPr>
              <a:xfrm>
                <a:off x="5518576" y="4357990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u="sng" smtClean="0">
                          <a:solidFill>
                            <a:schemeClr val="tx1"/>
                          </a:solidFill>
                        </a:rPr>
                        <m:t>E</m:t>
                      </m:r>
                    </m:oMath>
                  </m:oMathPara>
                </a14:m>
                <a:endParaRPr lang="en-US" sz="1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0B34FA7F-9671-6B4D-918D-1D8ED95FBB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576" y="4357990"/>
                <a:ext cx="620044" cy="258532"/>
              </a:xfrm>
              <a:prstGeom prst="rect">
                <a:avLst/>
              </a:prstGeom>
              <a:blipFill>
                <a:blip r:embed="rId8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8A85C8BB-174C-8449-A65A-C9E23E95C6C5}"/>
                  </a:ext>
                </a:extLst>
              </p:cNvPr>
              <p:cNvSpPr/>
              <p:nvPr/>
            </p:nvSpPr>
            <p:spPr>
              <a:xfrm>
                <a:off x="6008560" y="4357990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/>
                          </a:solidFill>
                        </a:rPr>
                        <m:t>F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8A85C8BB-174C-8449-A65A-C9E23E95C6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560" y="4357990"/>
                <a:ext cx="620044" cy="258532"/>
              </a:xfrm>
              <a:prstGeom prst="rect">
                <a:avLst/>
              </a:prstGeom>
              <a:blipFill>
                <a:blip r:embed="rId7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5C6DD7F4-567D-4243-A8D9-A5D73344692B}"/>
                  </a:ext>
                </a:extLst>
              </p:cNvPr>
              <p:cNvSpPr/>
              <p:nvPr/>
            </p:nvSpPr>
            <p:spPr>
              <a:xfrm>
                <a:off x="6501542" y="4357901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/>
                          </a:solidFill>
                        </a:rPr>
                        <m:t>C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5C6DD7F4-567D-4243-A8D9-A5D733446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542" y="4357901"/>
                <a:ext cx="620044" cy="258532"/>
              </a:xfrm>
              <a:prstGeom prst="rect">
                <a:avLst/>
              </a:prstGeom>
              <a:blipFill>
                <a:blip r:embed="rId8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E1DC923B-7D6C-294A-8EE4-0A92168EE3A8}"/>
                  </a:ext>
                </a:extLst>
              </p:cNvPr>
              <p:cNvSpPr/>
              <p:nvPr/>
            </p:nvSpPr>
            <p:spPr>
              <a:xfrm>
                <a:off x="6991527" y="4357611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1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b="1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1" i="0" smtClean="0">
                          <a:solidFill>
                            <a:schemeClr val="tx1"/>
                          </a:solidFill>
                        </a:rPr>
                        <m:t>D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E1DC923B-7D6C-294A-8EE4-0A92168EE3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527" y="4357611"/>
                <a:ext cx="620044" cy="258532"/>
              </a:xfrm>
              <a:prstGeom prst="rect">
                <a:avLst/>
              </a:prstGeom>
              <a:blipFill>
                <a:blip r:embed="rId8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AE52D6F4-90EF-4446-ADE2-4AD929CA3460}"/>
                  </a:ext>
                </a:extLst>
              </p:cNvPr>
              <p:cNvSpPr/>
              <p:nvPr/>
            </p:nvSpPr>
            <p:spPr>
              <a:xfrm>
                <a:off x="4531523" y="4937177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trike="sngStrike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trike="sngStrike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trike="sngStrike" smtClean="0">
                          <a:solidFill>
                            <a:schemeClr val="tx1"/>
                          </a:solidFill>
                        </a:rPr>
                        <m:t>A</m:t>
                      </m:r>
                    </m:oMath>
                  </m:oMathPara>
                </a14:m>
                <a:endParaRPr lang="en-US" sz="1200" u="sng" strike="sngStrik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AE52D6F4-90EF-4446-ADE2-4AD929CA34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523" y="4937177"/>
                <a:ext cx="620044" cy="258532"/>
              </a:xfrm>
              <a:prstGeom prst="rect">
                <a:avLst/>
              </a:prstGeom>
              <a:blipFill>
                <a:blip r:embed="rId86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1E8B8C63-6327-0C42-999B-6300DD9BFFEB}"/>
                  </a:ext>
                </a:extLst>
              </p:cNvPr>
              <p:cNvSpPr/>
              <p:nvPr/>
            </p:nvSpPr>
            <p:spPr>
              <a:xfrm>
                <a:off x="5024505" y="4937088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trike="sngStrike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trike="sngStrike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trike="sngStrike" smtClean="0">
                          <a:solidFill>
                            <a:schemeClr val="tx1"/>
                          </a:solidFill>
                        </a:rPr>
                        <m:t>B</m:t>
                      </m:r>
                    </m:oMath>
                  </m:oMathPara>
                </a14:m>
                <a:endParaRPr lang="en-US" sz="1200" u="sng" strike="sngStrik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1E8B8C63-6327-0C42-999B-6300DD9BFF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505" y="4937088"/>
                <a:ext cx="620044" cy="258532"/>
              </a:xfrm>
              <a:prstGeom prst="rect">
                <a:avLst/>
              </a:prstGeom>
              <a:blipFill>
                <a:blip r:embed="rId87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49181B46-1FD9-9249-9E63-1DB52A3C8690}"/>
                  </a:ext>
                </a:extLst>
              </p:cNvPr>
              <p:cNvSpPr/>
              <p:nvPr/>
            </p:nvSpPr>
            <p:spPr>
              <a:xfrm>
                <a:off x="5514490" y="4936798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trike="sngStrike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trike="sngStrike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strike="sngStrike" smtClean="0">
                          <a:solidFill>
                            <a:schemeClr val="tx1"/>
                          </a:solidFill>
                        </a:rPr>
                        <m:t>C</m:t>
                      </m:r>
                    </m:oMath>
                  </m:oMathPara>
                </a14:m>
                <a:endParaRPr lang="en-US" sz="1200" strike="sngStrik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49181B46-1FD9-9249-9E63-1DB52A3C86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490" y="4936798"/>
                <a:ext cx="620044" cy="258532"/>
              </a:xfrm>
              <a:prstGeom prst="rect">
                <a:avLst/>
              </a:prstGeom>
              <a:blipFill>
                <a:blip r:embed="rId88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6BBCB441-438A-B74A-B515-F71ECC30ECB9}"/>
                  </a:ext>
                </a:extLst>
              </p:cNvPr>
              <p:cNvSpPr/>
              <p:nvPr/>
            </p:nvSpPr>
            <p:spPr>
              <a:xfrm>
                <a:off x="6004474" y="4936798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trike="sngStrike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trike="sngStrike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strike="sngStrike" smtClean="0">
                          <a:solidFill>
                            <a:schemeClr val="tx1"/>
                          </a:solidFill>
                        </a:rPr>
                        <m:t>D</m:t>
                      </m:r>
                    </m:oMath>
                  </m:oMathPara>
                </a14:m>
                <a:endParaRPr lang="en-US" sz="1200" strike="sngStrik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6BBCB441-438A-B74A-B515-F71ECC30EC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474" y="4936798"/>
                <a:ext cx="620044" cy="258532"/>
              </a:xfrm>
              <a:prstGeom prst="rect">
                <a:avLst/>
              </a:prstGeom>
              <a:blipFill>
                <a:blip r:embed="rId89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8EB999B4-2A6D-FA4D-8D56-B8FAC8B86441}"/>
                  </a:ext>
                </a:extLst>
              </p:cNvPr>
              <p:cNvSpPr/>
              <p:nvPr/>
            </p:nvSpPr>
            <p:spPr>
              <a:xfrm>
                <a:off x="6497456" y="4936709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trike="sngStrike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trike="sngStrike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trike="sngStrike" smtClean="0">
                          <a:solidFill>
                            <a:schemeClr val="tx1"/>
                          </a:solidFill>
                        </a:rPr>
                        <m:t>E</m:t>
                      </m:r>
                    </m:oMath>
                  </m:oMathPara>
                </a14:m>
                <a:endParaRPr lang="en-US" sz="1200" u="sng" strike="sngStrik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8EB999B4-2A6D-FA4D-8D56-B8FAC8B86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56" y="4936709"/>
                <a:ext cx="620044" cy="258532"/>
              </a:xfrm>
              <a:prstGeom prst="rect">
                <a:avLst/>
              </a:prstGeom>
              <a:blipFill>
                <a:blip r:embed="rId90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C051A91-CEBA-8445-A5C8-606D115CAB40}"/>
                  </a:ext>
                </a:extLst>
              </p:cNvPr>
              <p:cNvSpPr/>
              <p:nvPr/>
            </p:nvSpPr>
            <p:spPr>
              <a:xfrm>
                <a:off x="6987441" y="4936419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1" strike="sngStrike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b="1" strike="sngStrike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1" i="0" strike="sngStrike" smtClean="0">
                          <a:solidFill>
                            <a:schemeClr val="tx1"/>
                          </a:solidFill>
                        </a:rPr>
                        <m:t>F</m:t>
                      </m:r>
                    </m:oMath>
                  </m:oMathPara>
                </a14:m>
                <a:endParaRPr lang="en-US" sz="1200" b="1" strike="sngStrik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C051A91-CEBA-8445-A5C8-606D115CA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441" y="4936419"/>
                <a:ext cx="620044" cy="258532"/>
              </a:xfrm>
              <a:prstGeom prst="rect">
                <a:avLst/>
              </a:prstGeom>
              <a:blipFill>
                <a:blip r:embed="rId91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FC07E283-A026-6745-B84C-64AFA71627E5}"/>
                  </a:ext>
                </a:extLst>
              </p:cNvPr>
              <p:cNvSpPr/>
              <p:nvPr/>
            </p:nvSpPr>
            <p:spPr>
              <a:xfrm>
                <a:off x="4531523" y="4058767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trike="sngStrike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trike="sngStrike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trike="sngStrike" smtClean="0">
                          <a:solidFill>
                            <a:schemeClr val="tx1"/>
                          </a:solidFill>
                        </a:rPr>
                        <m:t>A</m:t>
                      </m:r>
                    </m:oMath>
                  </m:oMathPara>
                </a14:m>
                <a:endParaRPr lang="en-US" sz="1200" u="sng" strike="sngStrik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FC07E283-A026-6745-B84C-64AFA71627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523" y="4058767"/>
                <a:ext cx="620044" cy="258532"/>
              </a:xfrm>
              <a:prstGeom prst="rect">
                <a:avLst/>
              </a:prstGeom>
              <a:blipFill>
                <a:blip r:embed="rId92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5B639C9C-6F97-5D49-BBAE-8425DFF65521}"/>
                  </a:ext>
                </a:extLst>
              </p:cNvPr>
              <p:cNvSpPr/>
              <p:nvPr/>
            </p:nvSpPr>
            <p:spPr>
              <a:xfrm>
                <a:off x="5024505" y="4058678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trike="sngStrike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trike="sngStrike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trike="sngStrike" smtClean="0">
                          <a:solidFill>
                            <a:schemeClr val="tx1"/>
                          </a:solidFill>
                        </a:rPr>
                        <m:t>B</m:t>
                      </m:r>
                    </m:oMath>
                  </m:oMathPara>
                </a14:m>
                <a:endParaRPr lang="en-US" sz="1200" u="sng" strike="sngStrik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5B639C9C-6F97-5D49-BBAE-8425DFF65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505" y="4058678"/>
                <a:ext cx="620044" cy="258532"/>
              </a:xfrm>
              <a:prstGeom prst="rect">
                <a:avLst/>
              </a:prstGeom>
              <a:blipFill>
                <a:blip r:embed="rId93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BF311AB2-1EB8-B544-ABA1-D835C73512E0}"/>
                  </a:ext>
                </a:extLst>
              </p:cNvPr>
              <p:cNvSpPr/>
              <p:nvPr/>
            </p:nvSpPr>
            <p:spPr>
              <a:xfrm>
                <a:off x="5514490" y="4058388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trike="sngStrike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trike="sngStrike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u="sng" strike="sngStrike" smtClean="0">
                          <a:solidFill>
                            <a:schemeClr val="tx1"/>
                          </a:solidFill>
                        </a:rPr>
                        <m:t>E</m:t>
                      </m:r>
                    </m:oMath>
                  </m:oMathPara>
                </a14:m>
                <a:endParaRPr lang="en-US" sz="1200" u="sng" strike="sngStrik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BF311AB2-1EB8-B544-ABA1-D835C7351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490" y="4058388"/>
                <a:ext cx="620044" cy="258532"/>
              </a:xfrm>
              <a:prstGeom prst="rect">
                <a:avLst/>
              </a:prstGeom>
              <a:blipFill>
                <a:blip r:embed="rId94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69BB50BE-37DF-6644-B24A-44222CB1D937}"/>
                  </a:ext>
                </a:extLst>
              </p:cNvPr>
              <p:cNvSpPr/>
              <p:nvPr/>
            </p:nvSpPr>
            <p:spPr>
              <a:xfrm>
                <a:off x="6004474" y="4058388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trike="sngStrike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trike="sngStrike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trike="sngStrike" smtClean="0">
                          <a:solidFill>
                            <a:schemeClr val="tx1"/>
                          </a:solidFill>
                        </a:rPr>
                        <m:t>F</m:t>
                      </m:r>
                    </m:oMath>
                  </m:oMathPara>
                </a14:m>
                <a:endParaRPr lang="en-US" sz="1200" strike="sngStrik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69BB50BE-37DF-6644-B24A-44222CB1D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474" y="4058388"/>
                <a:ext cx="620044" cy="258532"/>
              </a:xfrm>
              <a:prstGeom prst="rect">
                <a:avLst/>
              </a:prstGeom>
              <a:blipFill>
                <a:blip r:embed="rId95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D467155B-3309-EE48-8588-E23C0032E0CC}"/>
                  </a:ext>
                </a:extLst>
              </p:cNvPr>
              <p:cNvSpPr/>
              <p:nvPr/>
            </p:nvSpPr>
            <p:spPr>
              <a:xfrm>
                <a:off x="6497456" y="4058299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1" strike="sngStrike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b="1" strike="sngStrike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1" i="0" strike="sngStrike" smtClean="0">
                          <a:solidFill>
                            <a:schemeClr val="tx1"/>
                          </a:solidFill>
                        </a:rPr>
                        <m:t>C</m:t>
                      </m:r>
                    </m:oMath>
                  </m:oMathPara>
                </a14:m>
                <a:endParaRPr lang="en-US" sz="1200" b="1" strike="sngStrik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D467155B-3309-EE48-8588-E23C0032E0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56" y="4058299"/>
                <a:ext cx="620044" cy="258532"/>
              </a:xfrm>
              <a:prstGeom prst="rect">
                <a:avLst/>
              </a:prstGeom>
              <a:blipFill>
                <a:blip r:embed="rId96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CC7184C6-B7CE-E34F-BFAD-3CD715D4032E}"/>
                  </a:ext>
                </a:extLst>
              </p:cNvPr>
              <p:cNvSpPr/>
              <p:nvPr/>
            </p:nvSpPr>
            <p:spPr>
              <a:xfrm>
                <a:off x="6987441" y="4058009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trike="sngStrike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trike="sngStrike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trike="sngStrike" smtClean="0">
                          <a:solidFill>
                            <a:schemeClr val="tx1"/>
                          </a:solidFill>
                        </a:rPr>
                        <m:t>D</m:t>
                      </m:r>
                    </m:oMath>
                  </m:oMathPara>
                </a14:m>
                <a:endParaRPr lang="en-US" sz="1200" strike="sngStrik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CC7184C6-B7CE-E34F-BFAD-3CD715D403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441" y="4058009"/>
                <a:ext cx="620044" cy="258532"/>
              </a:xfrm>
              <a:prstGeom prst="rect">
                <a:avLst/>
              </a:prstGeom>
              <a:blipFill>
                <a:blip r:embed="rId97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F5964EB1-8C4B-554F-A420-1BB48D51121E}"/>
                  </a:ext>
                </a:extLst>
              </p:cNvPr>
              <p:cNvSpPr/>
              <p:nvPr/>
            </p:nvSpPr>
            <p:spPr>
              <a:xfrm>
                <a:off x="4531523" y="4349936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trike="sngStrike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trike="sngStrike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trike="sngStrike" smtClean="0">
                          <a:solidFill>
                            <a:schemeClr val="tx1"/>
                          </a:solidFill>
                        </a:rPr>
                        <m:t>A</m:t>
                      </m:r>
                    </m:oMath>
                  </m:oMathPara>
                </a14:m>
                <a:endParaRPr lang="en-US" sz="1200" u="sng" strike="sngStrik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F5964EB1-8C4B-554F-A420-1BB48D5112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523" y="4349936"/>
                <a:ext cx="620044" cy="258532"/>
              </a:xfrm>
              <a:prstGeom prst="rect">
                <a:avLst/>
              </a:prstGeom>
              <a:blipFill>
                <a:blip r:embed="rId98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1DB12E13-84AF-B849-BF31-F81375EDA22F}"/>
                  </a:ext>
                </a:extLst>
              </p:cNvPr>
              <p:cNvSpPr/>
              <p:nvPr/>
            </p:nvSpPr>
            <p:spPr>
              <a:xfrm>
                <a:off x="5024505" y="4349847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trike="sngStrike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trike="sngStrike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trike="sngStrike" smtClean="0">
                          <a:solidFill>
                            <a:schemeClr val="tx1"/>
                          </a:solidFill>
                        </a:rPr>
                        <m:t>B</m:t>
                      </m:r>
                    </m:oMath>
                  </m:oMathPara>
                </a14:m>
                <a:endParaRPr lang="en-US" sz="1200" u="sng" strike="sngStrik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1DB12E13-84AF-B849-BF31-F81375EDA2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505" y="4349847"/>
                <a:ext cx="620044" cy="258532"/>
              </a:xfrm>
              <a:prstGeom prst="rect">
                <a:avLst/>
              </a:prstGeom>
              <a:blipFill>
                <a:blip r:embed="rId99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1CFD63A3-75D5-9843-823B-612B41B2436A}"/>
                  </a:ext>
                </a:extLst>
              </p:cNvPr>
              <p:cNvSpPr/>
              <p:nvPr/>
            </p:nvSpPr>
            <p:spPr>
              <a:xfrm>
                <a:off x="5514490" y="4349557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trike="sngStrike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trike="sngStrike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u="sng" strike="sngStrike" smtClean="0">
                          <a:solidFill>
                            <a:schemeClr val="tx1"/>
                          </a:solidFill>
                        </a:rPr>
                        <m:t>E</m:t>
                      </m:r>
                    </m:oMath>
                  </m:oMathPara>
                </a14:m>
                <a:endParaRPr lang="en-US" sz="1200" u="sng" strike="sngStrik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1CFD63A3-75D5-9843-823B-612B41B243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490" y="4349557"/>
                <a:ext cx="620044" cy="258532"/>
              </a:xfrm>
              <a:prstGeom prst="rect">
                <a:avLst/>
              </a:prstGeom>
              <a:blipFill>
                <a:blip r:embed="rId10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2A51F58D-DD2A-C546-8DD3-B48BC4D914FA}"/>
                  </a:ext>
                </a:extLst>
              </p:cNvPr>
              <p:cNvSpPr/>
              <p:nvPr/>
            </p:nvSpPr>
            <p:spPr>
              <a:xfrm>
                <a:off x="6004474" y="4349557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trike="sngStrike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trike="sngStrike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trike="sngStrike" smtClean="0">
                          <a:solidFill>
                            <a:schemeClr val="tx1"/>
                          </a:solidFill>
                        </a:rPr>
                        <m:t>F</m:t>
                      </m:r>
                    </m:oMath>
                  </m:oMathPara>
                </a14:m>
                <a:endParaRPr lang="en-US" sz="1200" strike="sngStrik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2A51F58D-DD2A-C546-8DD3-B48BC4D914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474" y="4349557"/>
                <a:ext cx="620044" cy="258532"/>
              </a:xfrm>
              <a:prstGeom prst="rect">
                <a:avLst/>
              </a:prstGeom>
              <a:blipFill>
                <a:blip r:embed="rId10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52823A2A-1815-A642-96B0-178C72745276}"/>
                  </a:ext>
                </a:extLst>
              </p:cNvPr>
              <p:cNvSpPr/>
              <p:nvPr/>
            </p:nvSpPr>
            <p:spPr>
              <a:xfrm>
                <a:off x="6497456" y="4349468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trike="sngStrike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trike="sngStrike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trike="sngStrike" smtClean="0">
                          <a:solidFill>
                            <a:schemeClr val="tx1"/>
                          </a:solidFill>
                        </a:rPr>
                        <m:t>C</m:t>
                      </m:r>
                    </m:oMath>
                  </m:oMathPara>
                </a14:m>
                <a:endParaRPr lang="en-US" sz="1200" strike="sngStrik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52823A2A-1815-A642-96B0-178C72745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56" y="4349468"/>
                <a:ext cx="620044" cy="258532"/>
              </a:xfrm>
              <a:prstGeom prst="rect">
                <a:avLst/>
              </a:prstGeom>
              <a:blipFill>
                <a:blip r:embed="rId10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C19A04B0-3F41-F94A-9B13-5FEFA7B8FFEB}"/>
                  </a:ext>
                </a:extLst>
              </p:cNvPr>
              <p:cNvSpPr/>
              <p:nvPr/>
            </p:nvSpPr>
            <p:spPr>
              <a:xfrm>
                <a:off x="6987441" y="4349178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1" strike="sngStrike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b="1" strike="sngStrike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1" i="0" strike="sngStrike" smtClean="0">
                          <a:solidFill>
                            <a:schemeClr val="tx1"/>
                          </a:solidFill>
                        </a:rPr>
                        <m:t>D</m:t>
                      </m:r>
                    </m:oMath>
                  </m:oMathPara>
                </a14:m>
                <a:endParaRPr lang="en-US" sz="1200" b="1" strike="sngStrik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C19A04B0-3F41-F94A-9B13-5FEFA7B8FF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441" y="4349178"/>
                <a:ext cx="620044" cy="258532"/>
              </a:xfrm>
              <a:prstGeom prst="rect">
                <a:avLst/>
              </a:prstGeom>
              <a:blipFill>
                <a:blip r:embed="rId10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84EA0DD6-AE4A-584B-A74A-94ACA5B86926}"/>
                  </a:ext>
                </a:extLst>
              </p:cNvPr>
              <p:cNvSpPr/>
              <p:nvPr/>
            </p:nvSpPr>
            <p:spPr>
              <a:xfrm>
                <a:off x="4542049" y="4065072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mtClean="0">
                          <a:solidFill>
                            <a:schemeClr val="tx1"/>
                          </a:solidFill>
                        </a:rPr>
                        <m:t>A</m:t>
                      </m:r>
                    </m:oMath>
                  </m:oMathPara>
                </a14:m>
                <a:endParaRPr lang="en-US" sz="1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84EA0DD6-AE4A-584B-A74A-94ACA5B86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049" y="4065072"/>
                <a:ext cx="620044" cy="258532"/>
              </a:xfrm>
              <a:prstGeom prst="rect">
                <a:avLst/>
              </a:prstGeom>
              <a:blipFill>
                <a:blip r:embed="rId10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1DB4B66C-F89A-FC4A-A77F-9BE8C83AFE66}"/>
                  </a:ext>
                </a:extLst>
              </p:cNvPr>
              <p:cNvSpPr/>
              <p:nvPr/>
            </p:nvSpPr>
            <p:spPr>
              <a:xfrm>
                <a:off x="5035031" y="4064983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u="sng" smtClean="0">
                          <a:solidFill>
                            <a:schemeClr val="tx1"/>
                          </a:solidFill>
                        </a:rPr>
                        <m:t>B</m:t>
                      </m:r>
                    </m:oMath>
                  </m:oMathPara>
                </a14:m>
                <a:endParaRPr lang="en-US" sz="1200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1DB4B66C-F89A-FC4A-A77F-9BE8C83AFE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031" y="4064983"/>
                <a:ext cx="620044" cy="258532"/>
              </a:xfrm>
              <a:prstGeom prst="rect">
                <a:avLst/>
              </a:prstGeom>
              <a:blipFill>
                <a:blip r:embed="rId10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8D3D9650-DFAE-6945-9FE1-2D0AA7314B7B}"/>
                  </a:ext>
                </a:extLst>
              </p:cNvPr>
              <p:cNvSpPr/>
              <p:nvPr/>
            </p:nvSpPr>
            <p:spPr>
              <a:xfrm>
                <a:off x="5525016" y="4064693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C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8D3D9650-DFAE-6945-9FE1-2D0AA7314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016" y="4064693"/>
                <a:ext cx="620044" cy="258532"/>
              </a:xfrm>
              <a:prstGeom prst="rect">
                <a:avLst/>
              </a:prstGeom>
              <a:blipFill>
                <a:blip r:embed="rId10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4F2387A2-CED8-7A4C-80A2-4FDBE54B8813}"/>
                  </a:ext>
                </a:extLst>
              </p:cNvPr>
              <p:cNvSpPr/>
              <p:nvPr/>
            </p:nvSpPr>
            <p:spPr>
              <a:xfrm>
                <a:off x="6015000" y="4064693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smtClean="0">
                          <a:solidFill>
                            <a:schemeClr val="tx1"/>
                          </a:solidFill>
                        </a:rPr>
                        <m:t>D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4F2387A2-CED8-7A4C-80A2-4FDBE54B8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000" y="4064693"/>
                <a:ext cx="620044" cy="258532"/>
              </a:xfrm>
              <a:prstGeom prst="rect">
                <a:avLst/>
              </a:prstGeom>
              <a:blipFill>
                <a:blip r:embed="rId10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7DA07A5C-32DC-234E-BC98-E6D50A20D3F9}"/>
                  </a:ext>
                </a:extLst>
              </p:cNvPr>
              <p:cNvSpPr/>
              <p:nvPr/>
            </p:nvSpPr>
            <p:spPr>
              <a:xfrm>
                <a:off x="6507982" y="4064604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1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b="1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1" i="0" u="sng" smtClean="0">
                          <a:solidFill>
                            <a:schemeClr val="tx1"/>
                          </a:solidFill>
                        </a:rPr>
                        <m:t>E</m:t>
                      </m:r>
                    </m:oMath>
                  </m:oMathPara>
                </a14:m>
                <a:endParaRPr lang="en-US" sz="1200" b="1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7DA07A5C-32DC-234E-BC98-E6D50A20D3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982" y="4064604"/>
                <a:ext cx="620044" cy="258532"/>
              </a:xfrm>
              <a:prstGeom prst="rect">
                <a:avLst/>
              </a:prstGeom>
              <a:blipFill>
                <a:blip r:embed="rId10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59392084-04AB-B84D-9D66-0373F68E5316}"/>
                  </a:ext>
                </a:extLst>
              </p:cNvPr>
              <p:cNvSpPr/>
              <p:nvPr/>
            </p:nvSpPr>
            <p:spPr>
              <a:xfrm>
                <a:off x="6997967" y="4064314"/>
                <a:ext cx="620044" cy="2585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0" smtClean="0">
                          <a:solidFill>
                            <a:schemeClr val="tx1"/>
                          </a:solidFill>
                        </a:rPr>
                        <m:t>F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59392084-04AB-B84D-9D66-0373F68E5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967" y="4064314"/>
                <a:ext cx="620044" cy="258532"/>
              </a:xfrm>
              <a:prstGeom prst="rect">
                <a:avLst/>
              </a:prstGeom>
              <a:blipFill>
                <a:blip r:embed="rId109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A06449D4-1BED-9440-8688-8DC53D511FC7}"/>
              </a:ext>
            </a:extLst>
          </p:cNvPr>
          <p:cNvSpPr/>
          <p:nvPr/>
        </p:nvSpPr>
        <p:spPr>
          <a:xfrm>
            <a:off x="3953165" y="4350202"/>
            <a:ext cx="4830596" cy="861774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1600" dirty="0" err="1"/>
              <a:t>taPCT</a:t>
            </a:r>
            <a:r>
              <a:rPr lang="en-US" sz="1600" dirty="0"/>
              <a:t> prunes out the schedules which strongly hits</a:t>
            </a:r>
          </a:p>
          <a:p>
            <a:pPr algn="ctr"/>
            <a:r>
              <a:rPr lang="en-US" sz="1400" dirty="0" err="1"/>
              <a:t>msg</a:t>
            </a:r>
            <a:r>
              <a:rPr lang="en-US" sz="1400" dirty="0"/>
              <a:t> C, </a:t>
            </a:r>
            <a:r>
              <a:rPr lang="en-US" sz="1400" dirty="0" err="1"/>
              <a:t>msg</a:t>
            </a:r>
            <a:r>
              <a:rPr lang="en-US" sz="1400" dirty="0"/>
              <a:t> D, and </a:t>
            </a:r>
            <a:r>
              <a:rPr lang="en-US" sz="1400" dirty="0" err="1"/>
              <a:t>msg</a:t>
            </a:r>
            <a:r>
              <a:rPr lang="en-US" sz="1400" dirty="0"/>
              <a:t> F</a:t>
            </a:r>
          </a:p>
          <a:p>
            <a:pPr algn="ctr"/>
            <a:endParaRPr lang="en-US" sz="1000" dirty="0"/>
          </a:p>
        </p:txBody>
      </p:sp>
      <p:pic>
        <p:nvPicPr>
          <p:cNvPr id="256" name="Picture 255">
            <a:extLst>
              <a:ext uri="{FF2B5EF4-FFF2-40B4-BE49-F238E27FC236}">
                <a16:creationId xmlns:a16="http://schemas.microsoft.com/office/drawing/2014/main" id="{1974AD4E-39D5-354A-9BE6-E39FF27275B7}"/>
              </a:ext>
            </a:extLst>
          </p:cNvPr>
          <p:cNvPicPr>
            <a:picLocks noChangeAspect="1"/>
          </p:cNvPicPr>
          <p:nvPr/>
        </p:nvPicPr>
        <p:blipFill>
          <a:blip r:embed="rId110"/>
          <a:stretch>
            <a:fillRect/>
          </a:stretch>
        </p:blipFill>
        <p:spPr>
          <a:xfrm>
            <a:off x="7814320" y="3486753"/>
            <a:ext cx="174624" cy="196182"/>
          </a:xfrm>
          <a:prstGeom prst="rect">
            <a:avLst/>
          </a:prstGeom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07D1D632-D518-A24B-81A3-E2AEBAEBFDBE}"/>
              </a:ext>
            </a:extLst>
          </p:cNvPr>
          <p:cNvPicPr>
            <a:picLocks noChangeAspect="1"/>
          </p:cNvPicPr>
          <p:nvPr/>
        </p:nvPicPr>
        <p:blipFill>
          <a:blip r:embed="rId111"/>
          <a:stretch>
            <a:fillRect/>
          </a:stretch>
        </p:blipFill>
        <p:spPr>
          <a:xfrm>
            <a:off x="7790034" y="3839855"/>
            <a:ext cx="158141" cy="158141"/>
          </a:xfrm>
          <a:prstGeom prst="rect">
            <a:avLst/>
          </a:prstGeom>
        </p:spPr>
      </p:pic>
      <p:pic>
        <p:nvPicPr>
          <p:cNvPr id="258" name="Picture 257">
            <a:extLst>
              <a:ext uri="{FF2B5EF4-FFF2-40B4-BE49-F238E27FC236}">
                <a16:creationId xmlns:a16="http://schemas.microsoft.com/office/drawing/2014/main" id="{1577B32F-2D89-AC40-A113-A88AF9383C52}"/>
              </a:ext>
            </a:extLst>
          </p:cNvPr>
          <p:cNvPicPr>
            <a:picLocks noChangeAspect="1"/>
          </p:cNvPicPr>
          <p:nvPr/>
        </p:nvPicPr>
        <p:blipFill>
          <a:blip r:embed="rId110"/>
          <a:stretch>
            <a:fillRect/>
          </a:stretch>
        </p:blipFill>
        <p:spPr>
          <a:xfrm>
            <a:off x="7806309" y="4097268"/>
            <a:ext cx="174624" cy="196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20E68A31-6FB5-264E-BE99-F954E68F2437}"/>
                  </a:ext>
                </a:extLst>
              </p:cNvPr>
              <p:cNvSpPr/>
              <p:nvPr/>
            </p:nvSpPr>
            <p:spPr>
              <a:xfrm>
                <a:off x="346009" y="4493963"/>
                <a:ext cx="3520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/>
                  <a:t>Strong hitting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srgbClr val="7030A0"/>
                            </a:solidFill>
                          </a:rPr>
                          <m:t>msg</m:t>
                        </m:r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srgbClr val="7030A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srgbClr val="7030A0"/>
                            </a:solidFill>
                          </a:rPr>
                          <m:t>E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srgbClr val="C00000"/>
                            </a:solidFill>
                          </a:rPr>
                          <m:t>msg</m:t>
                        </m:r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srgbClr val="C0000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srgbClr val="C00000"/>
                            </a:solidFill>
                          </a:rPr>
                          <m:t>B</m:t>
                        </m:r>
                      </m:e>
                    </m:d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detects the bug</a:t>
                </a:r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20E68A31-6FB5-264E-BE99-F954E68F24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09" y="4493963"/>
                <a:ext cx="3520451" cy="307777"/>
              </a:xfrm>
              <a:prstGeom prst="rect">
                <a:avLst/>
              </a:prstGeom>
              <a:blipFill>
                <a:blip r:embed="rId112"/>
                <a:stretch>
                  <a:fillRect l="-36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4B612713-37DF-2743-AD63-31E9E2B17C1C}"/>
                  </a:ext>
                </a:extLst>
              </p:cNvPr>
              <p:cNvSpPr/>
              <p:nvPr/>
            </p:nvSpPr>
            <p:spPr>
              <a:xfrm>
                <a:off x="6501542" y="3473545"/>
                <a:ext cx="620044" cy="2585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1" u="sng" smtClean="0">
                          <a:solidFill>
                            <a:schemeClr val="tx1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sz="1200" b="1" u="sng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1" u="sng" smtClean="0">
                          <a:solidFill>
                            <a:schemeClr val="tx1"/>
                          </a:solidFill>
                        </a:rPr>
                        <m:t>A</m:t>
                      </m:r>
                    </m:oMath>
                  </m:oMathPara>
                </a14:m>
                <a:endParaRPr lang="en-US" sz="1200" b="1" u="sn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4B612713-37DF-2743-AD63-31E9E2B17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542" y="3473545"/>
                <a:ext cx="620044" cy="258532"/>
              </a:xfrm>
              <a:prstGeom prst="rect">
                <a:avLst/>
              </a:prstGeom>
              <a:blipFill>
                <a:blip r:embed="rId113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44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/>
      <p:bldP spid="174" grpId="0"/>
      <p:bldP spid="190" grpId="0" animBg="1"/>
      <p:bldP spid="191" grpId="0" animBg="1"/>
      <p:bldP spid="192" grpId="0" animBg="1"/>
      <p:bldP spid="193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37" grpId="0" animBg="1"/>
      <p:bldP spid="19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0A5AD-27CF-F949-87BE-14BBF4D8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500E4-CB0A-C443-B35D-FD0AC2292371}" type="slidenum">
              <a:rPr lang="en-US" smtClean="0"/>
              <a:t>21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98B43E-9B6C-3747-81DD-1E03562CFC44}"/>
              </a:ext>
            </a:extLst>
          </p:cNvPr>
          <p:cNvSpPr/>
          <p:nvPr/>
        </p:nvSpPr>
        <p:spPr>
          <a:xfrm>
            <a:off x="3177065" y="5386702"/>
            <a:ext cx="38665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gitlab.mpi-sws.org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burcu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pctcp-cass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/tree/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taPCT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7010EA8-415B-CF46-BFAC-0FAB86A61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719830"/>
          </a:xfrm>
        </p:spPr>
        <p:txBody>
          <a:bodyPr/>
          <a:lstStyle/>
          <a:p>
            <a:r>
              <a:rPr lang="en-US" dirty="0"/>
              <a:t>Experimental Results – Cassandra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99D9CE-4898-2241-BFD2-C2CAA290E290}"/>
              </a:ext>
            </a:extLst>
          </p:cNvPr>
          <p:cNvSpPr/>
          <p:nvPr/>
        </p:nvSpPr>
        <p:spPr>
          <a:xfrm>
            <a:off x="2487559" y="5378887"/>
            <a:ext cx="8964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</a:rPr>
              <a:t>Cassandra: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1188B3-0553-B640-8F13-2ADB84060293}"/>
                  </a:ext>
                </a:extLst>
              </p:cNvPr>
              <p:cNvSpPr txBox="1"/>
              <p:nvPr/>
            </p:nvSpPr>
            <p:spPr>
              <a:xfrm>
                <a:off x="1319066" y="1538563"/>
                <a:ext cx="306494" cy="901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3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1188B3-0553-B640-8F13-2ADB8406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066" y="1538563"/>
                <a:ext cx="306494" cy="9016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64E339-20BB-9B44-BEA2-95E9FEB09CCA}"/>
                  </a:ext>
                </a:extLst>
              </p:cNvPr>
              <p:cNvSpPr txBox="1"/>
              <p:nvPr/>
            </p:nvSpPr>
            <p:spPr>
              <a:xfrm>
                <a:off x="1319066" y="2395901"/>
                <a:ext cx="306494" cy="23730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3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64E339-20BB-9B44-BEA2-95E9FEB09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066" y="2395901"/>
                <a:ext cx="306494" cy="23730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2F1E9E63-45A0-C844-93F1-EC785DB07F8C}"/>
              </a:ext>
            </a:extLst>
          </p:cNvPr>
          <p:cNvSpPr/>
          <p:nvPr/>
        </p:nvSpPr>
        <p:spPr>
          <a:xfrm>
            <a:off x="200014" y="1748657"/>
            <a:ext cx="10926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Sampling from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all executions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0C60995-9FF2-4B4F-A391-546D4F7E9A59}"/>
                  </a:ext>
                </a:extLst>
              </p:cNvPr>
              <p:cNvSpPr/>
              <p:nvPr/>
            </p:nvSpPr>
            <p:spPr>
              <a:xfrm>
                <a:off x="-77722" y="3164776"/>
                <a:ext cx="164814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</a:rPr>
                  <a:t>Sampling from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</a:rPr>
                  <a:t>-bounded sets</a:t>
                </a:r>
              </a:p>
              <a:p>
                <a:pPr algn="ctr"/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</a:rPr>
                  <a:t>of executions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0C60995-9FF2-4B4F-A391-546D4F7E9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7722" y="3164776"/>
                <a:ext cx="1648142" cy="646331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0242CC5-E1B6-EC4C-8877-5F910CEEFD8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496704" y="1164244"/>
          <a:ext cx="5861696" cy="358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496">
                  <a:extLst>
                    <a:ext uri="{9D8B030D-6E8A-4147-A177-3AD203B41FA5}">
                      <a16:colId xmlns:a16="http://schemas.microsoft.com/office/drawing/2014/main" val="217330248"/>
                    </a:ext>
                  </a:extLst>
                </a:gridCol>
                <a:gridCol w="770400">
                  <a:extLst>
                    <a:ext uri="{9D8B030D-6E8A-4147-A177-3AD203B41FA5}">
                      <a16:colId xmlns:a16="http://schemas.microsoft.com/office/drawing/2014/main" val="492230979"/>
                    </a:ext>
                  </a:extLst>
                </a:gridCol>
                <a:gridCol w="806400">
                  <a:extLst>
                    <a:ext uri="{9D8B030D-6E8A-4147-A177-3AD203B41FA5}">
                      <a16:colId xmlns:a16="http://schemas.microsoft.com/office/drawing/2014/main" val="1343158888"/>
                    </a:ext>
                  </a:extLst>
                </a:gridCol>
                <a:gridCol w="475200">
                  <a:extLst>
                    <a:ext uri="{9D8B030D-6E8A-4147-A177-3AD203B41FA5}">
                      <a16:colId xmlns:a16="http://schemas.microsoft.com/office/drawing/2014/main" val="2768843424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75724634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696811589"/>
                    </a:ext>
                  </a:extLst>
                </a:gridCol>
                <a:gridCol w="640800">
                  <a:extLst>
                    <a:ext uri="{9D8B030D-6E8A-4147-A177-3AD203B41FA5}">
                      <a16:colId xmlns:a16="http://schemas.microsoft.com/office/drawing/2014/main" val="408143837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1204582353"/>
                    </a:ext>
                  </a:extLst>
                </a:gridCol>
              </a:tblGrid>
              <a:tr h="4012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Sampler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# Event Labels (d)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# Trace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#Runs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#Buggy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2220801"/>
                  </a:ext>
                </a:extLst>
              </a:tr>
              <a:tr h="240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Random Walk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39222"/>
                  </a:ext>
                </a:extLst>
              </a:tr>
              <a:tr h="240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096447"/>
                  </a:ext>
                </a:extLst>
              </a:tr>
              <a:tr h="24074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901081"/>
                  </a:ext>
                </a:extLst>
              </a:tr>
              <a:tr h="136978">
                <a:tc rowSpan="3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d-POS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002489"/>
                  </a:ext>
                </a:extLst>
              </a:tr>
              <a:tr h="136978">
                <a:tc vMerge="1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d =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978785"/>
                  </a:ext>
                </a:extLst>
              </a:tr>
              <a:tr h="136978">
                <a:tc vMerge="1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d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79040"/>
                  </a:ext>
                </a:extLst>
              </a:tr>
              <a:tr h="136978">
                <a:tc rowSpan="3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74582"/>
                  </a:ext>
                </a:extLst>
              </a:tr>
              <a:tr h="136978">
                <a:tc vMerge="1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d =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479535"/>
                  </a:ext>
                </a:extLst>
              </a:tr>
              <a:tr h="136978">
                <a:tc vMerge="1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d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005140"/>
                  </a:ext>
                </a:extLst>
              </a:tr>
              <a:tr h="136978">
                <a:tc rowSpan="3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taPCT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578976"/>
                  </a:ext>
                </a:extLst>
              </a:tr>
              <a:tr h="136978">
                <a:tc v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d =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851269"/>
                  </a:ext>
                </a:extLst>
              </a:tr>
              <a:tr h="136978">
                <a:tc v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d 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61059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4D30C76-9A7B-9241-8516-5804F4478957}"/>
              </a:ext>
            </a:extLst>
          </p:cNvPr>
          <p:cNvSpPr/>
          <p:nvPr/>
        </p:nvSpPr>
        <p:spPr>
          <a:xfrm>
            <a:off x="3177064" y="5207217"/>
            <a:ext cx="38665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gitlab.mpisws.org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rupak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hitmc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/tree/develop/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HitMC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9C2A0F-FB9B-824D-8521-5CD80AD3936B}"/>
              </a:ext>
            </a:extLst>
          </p:cNvPr>
          <p:cNvSpPr/>
          <p:nvPr/>
        </p:nvSpPr>
        <p:spPr>
          <a:xfrm>
            <a:off x="3177065" y="5019960"/>
            <a:ext cx="38665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gitlab.mpi-sws.org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burcu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akkamicrobench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E3B1A3-4101-6E46-9E00-9149393C5952}"/>
              </a:ext>
            </a:extLst>
          </p:cNvPr>
          <p:cNvCxnSpPr>
            <a:cxnSpLocks/>
          </p:cNvCxnSpPr>
          <p:nvPr/>
        </p:nvCxnSpPr>
        <p:spPr>
          <a:xfrm>
            <a:off x="1484097" y="2405849"/>
            <a:ext cx="587430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BBFB37C-1E40-9148-9398-D2A9F12557F5}"/>
              </a:ext>
            </a:extLst>
          </p:cNvPr>
          <p:cNvSpPr/>
          <p:nvPr/>
        </p:nvSpPr>
        <p:spPr>
          <a:xfrm>
            <a:off x="2045754" y="5019906"/>
            <a:ext cx="13849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accent5"/>
                </a:solidFill>
              </a:rPr>
              <a:t>Akka</a:t>
            </a:r>
            <a:r>
              <a:rPr lang="en-US" sz="1200" dirty="0">
                <a:solidFill>
                  <a:schemeClr val="accent5"/>
                </a:solidFill>
              </a:rPr>
              <a:t> </a:t>
            </a:r>
            <a:r>
              <a:rPr lang="en-US" sz="1200" dirty="0" err="1">
                <a:solidFill>
                  <a:schemeClr val="accent5"/>
                </a:solidFill>
              </a:rPr>
              <a:t>Microbench</a:t>
            </a:r>
            <a:r>
              <a:rPr lang="en-US" sz="1200" dirty="0">
                <a:solidFill>
                  <a:schemeClr val="accent5"/>
                </a:solidFill>
              </a:rPr>
              <a:t>: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0C9ACA-4E01-0842-B9F5-C4E8F59C7E10}"/>
              </a:ext>
            </a:extLst>
          </p:cNvPr>
          <p:cNvSpPr/>
          <p:nvPr/>
        </p:nvSpPr>
        <p:spPr>
          <a:xfrm>
            <a:off x="2445995" y="5202808"/>
            <a:ext cx="9598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</a:rPr>
              <a:t>Zookeeper: </a:t>
            </a:r>
          </a:p>
        </p:txBody>
      </p:sp>
    </p:spTree>
    <p:extLst>
      <p:ext uri="{BB962C8B-B14F-4D97-AF65-F5344CB8AC3E}">
        <p14:creationId xmlns:p14="http://schemas.microsoft.com/office/powerpoint/2010/main" val="3247481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49DA-8484-A148-BA4C-230C9B227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>
            <a:normAutofit/>
          </a:bodyPr>
          <a:lstStyle/>
          <a:p>
            <a:r>
              <a:rPr lang="en-US" sz="2800" dirty="0"/>
              <a:t>Experimental results - </a:t>
            </a:r>
            <a:r>
              <a:rPr lang="en-US" sz="2800" dirty="0" err="1"/>
              <a:t>ZooKeeper</a:t>
            </a: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F41052-03FB-AD41-9B54-3502BB1EE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CDA500E4-CB0A-C443-B35D-FD0AC2292371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58B18-0815-8044-9120-365B61DD6A92}"/>
              </a:ext>
            </a:extLst>
          </p:cNvPr>
          <p:cNvSpPr txBox="1"/>
          <p:nvPr/>
        </p:nvSpPr>
        <p:spPr>
          <a:xfrm>
            <a:off x="1340985" y="1750297"/>
            <a:ext cx="7163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Start(1)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7B4772-C59D-574E-B92C-0BB8FE110D47}"/>
              </a:ext>
            </a:extLst>
          </p:cNvPr>
          <p:cNvSpPr txBox="1"/>
          <p:nvPr/>
        </p:nvSpPr>
        <p:spPr>
          <a:xfrm>
            <a:off x="1330615" y="2229163"/>
            <a:ext cx="8066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Msg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(1,1)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230697-B5D9-DE46-82DD-77E9015EE578}"/>
              </a:ext>
            </a:extLst>
          </p:cNvPr>
          <p:cNvSpPr txBox="1"/>
          <p:nvPr/>
        </p:nvSpPr>
        <p:spPr>
          <a:xfrm>
            <a:off x="1330614" y="2708029"/>
            <a:ext cx="8066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Msg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(1,2)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65395D-7B63-8B44-B3EB-AF8966728809}"/>
              </a:ext>
            </a:extLst>
          </p:cNvPr>
          <p:cNvSpPr txBox="1"/>
          <p:nvPr/>
        </p:nvSpPr>
        <p:spPr>
          <a:xfrm>
            <a:off x="1330613" y="3186895"/>
            <a:ext cx="8066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Msg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(1,3)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80019D-B0C1-F045-A06A-2C6A6E6CFF48}"/>
              </a:ext>
            </a:extLst>
          </p:cNvPr>
          <p:cNvSpPr txBox="1"/>
          <p:nvPr/>
        </p:nvSpPr>
        <p:spPr>
          <a:xfrm>
            <a:off x="1295844" y="3665761"/>
            <a:ext cx="8066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Msg</a:t>
            </a:r>
            <a:r>
              <a:rPr lang="en-US" dirty="0"/>
              <a:t>(1,1)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3D27C7-DDBE-3447-942F-E4071F4BF657}"/>
              </a:ext>
            </a:extLst>
          </p:cNvPr>
          <p:cNvSpPr txBox="1"/>
          <p:nvPr/>
        </p:nvSpPr>
        <p:spPr>
          <a:xfrm>
            <a:off x="2242092" y="2229163"/>
            <a:ext cx="7710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Crash(1)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813B4-A243-2946-BFA9-FDB1E15F5C5D}"/>
              </a:ext>
            </a:extLst>
          </p:cNvPr>
          <p:cNvSpPr txBox="1"/>
          <p:nvPr/>
        </p:nvSpPr>
        <p:spPr>
          <a:xfrm>
            <a:off x="3372414" y="1763490"/>
            <a:ext cx="7163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Start(2)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1A8247-A52A-724C-9986-DE2B83202C51}"/>
              </a:ext>
            </a:extLst>
          </p:cNvPr>
          <p:cNvSpPr txBox="1"/>
          <p:nvPr/>
        </p:nvSpPr>
        <p:spPr>
          <a:xfrm>
            <a:off x="3372414" y="2233820"/>
            <a:ext cx="8066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Msg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(2,1)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2C3BD9-650F-E444-90E4-D55405BE9EE9}"/>
              </a:ext>
            </a:extLst>
          </p:cNvPr>
          <p:cNvSpPr txBox="1"/>
          <p:nvPr/>
        </p:nvSpPr>
        <p:spPr>
          <a:xfrm>
            <a:off x="4279179" y="2239280"/>
            <a:ext cx="7710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Crash(2)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67FAB8-9060-F34E-943F-9CFBEC54AF20}"/>
              </a:ext>
            </a:extLst>
          </p:cNvPr>
          <p:cNvSpPr txBox="1"/>
          <p:nvPr/>
        </p:nvSpPr>
        <p:spPr>
          <a:xfrm>
            <a:off x="4278107" y="2708029"/>
            <a:ext cx="7163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Start(2)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DBC7F-11F9-BE49-A018-988946C06D5B}"/>
              </a:ext>
            </a:extLst>
          </p:cNvPr>
          <p:cNvSpPr txBox="1"/>
          <p:nvPr/>
        </p:nvSpPr>
        <p:spPr>
          <a:xfrm>
            <a:off x="4261385" y="3186895"/>
            <a:ext cx="8066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Msg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(2,1)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D739FA-3C4C-254F-AD48-77191E028874}"/>
              </a:ext>
            </a:extLst>
          </p:cNvPr>
          <p:cNvSpPr txBox="1"/>
          <p:nvPr/>
        </p:nvSpPr>
        <p:spPr>
          <a:xfrm>
            <a:off x="4279219" y="3665245"/>
            <a:ext cx="8066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Msg</a:t>
            </a:r>
            <a:r>
              <a:rPr lang="en-US" dirty="0"/>
              <a:t>(2,2)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3D54ED-7C68-994C-AFE1-AAB509961664}"/>
              </a:ext>
            </a:extLst>
          </p:cNvPr>
          <p:cNvSpPr txBox="1"/>
          <p:nvPr/>
        </p:nvSpPr>
        <p:spPr>
          <a:xfrm>
            <a:off x="5219931" y="3186895"/>
            <a:ext cx="7710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Crash(2)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5E40B8-EB72-3F4B-A275-2CECC0305DDD}"/>
              </a:ext>
            </a:extLst>
          </p:cNvPr>
          <p:cNvSpPr txBox="1"/>
          <p:nvPr/>
        </p:nvSpPr>
        <p:spPr>
          <a:xfrm>
            <a:off x="6092901" y="1744911"/>
            <a:ext cx="7163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Start(3)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C129B0-8BA7-1F44-80B7-6280E13A5733}"/>
              </a:ext>
            </a:extLst>
          </p:cNvPr>
          <p:cNvSpPr txBox="1"/>
          <p:nvPr/>
        </p:nvSpPr>
        <p:spPr>
          <a:xfrm>
            <a:off x="6092901" y="2233820"/>
            <a:ext cx="8066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Msg</a:t>
            </a:r>
            <a:r>
              <a:rPr lang="en-US" dirty="0"/>
              <a:t>(3,1)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9E9554-B926-004F-8745-ED70D3C6773C}"/>
              </a:ext>
            </a:extLst>
          </p:cNvPr>
          <p:cNvSpPr txBox="1"/>
          <p:nvPr/>
        </p:nvSpPr>
        <p:spPr>
          <a:xfrm>
            <a:off x="7002866" y="2250940"/>
            <a:ext cx="7710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Crash(3)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F41B75E-B370-D44B-AB42-E57CFCC37B5F}"/>
              </a:ext>
            </a:extLst>
          </p:cNvPr>
          <p:cNvCxnSpPr>
            <a:cxnSpLocks/>
          </p:cNvCxnSpPr>
          <p:nvPr/>
        </p:nvCxnSpPr>
        <p:spPr>
          <a:xfrm flipH="1">
            <a:off x="1690273" y="2044993"/>
            <a:ext cx="1" cy="185012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D246D6-D426-F64B-A13B-3C23B6CC0912}"/>
              </a:ext>
            </a:extLst>
          </p:cNvPr>
          <p:cNvCxnSpPr>
            <a:cxnSpLocks/>
          </p:cNvCxnSpPr>
          <p:nvPr/>
        </p:nvCxnSpPr>
        <p:spPr>
          <a:xfrm flipH="1">
            <a:off x="1699158" y="2550274"/>
            <a:ext cx="1" cy="185012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9680CE0-EE33-944A-BB29-7F882260C272}"/>
              </a:ext>
            </a:extLst>
          </p:cNvPr>
          <p:cNvCxnSpPr>
            <a:cxnSpLocks/>
          </p:cNvCxnSpPr>
          <p:nvPr/>
        </p:nvCxnSpPr>
        <p:spPr>
          <a:xfrm flipH="1">
            <a:off x="1690272" y="3059418"/>
            <a:ext cx="1" cy="185012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CE2545E-2290-7849-9B30-C7E9E383F259}"/>
              </a:ext>
            </a:extLst>
          </p:cNvPr>
          <p:cNvCxnSpPr>
            <a:cxnSpLocks/>
          </p:cNvCxnSpPr>
          <p:nvPr/>
        </p:nvCxnSpPr>
        <p:spPr>
          <a:xfrm flipH="1">
            <a:off x="1699157" y="3533560"/>
            <a:ext cx="1" cy="185012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B1326D-8C3A-574B-B6B0-FF83632DD049}"/>
              </a:ext>
            </a:extLst>
          </p:cNvPr>
          <p:cNvCxnSpPr>
            <a:cxnSpLocks/>
          </p:cNvCxnSpPr>
          <p:nvPr/>
        </p:nvCxnSpPr>
        <p:spPr>
          <a:xfrm flipH="1">
            <a:off x="3708718" y="2060523"/>
            <a:ext cx="1" cy="185012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B991994-ED25-824F-8448-BF56C1E01231}"/>
              </a:ext>
            </a:extLst>
          </p:cNvPr>
          <p:cNvCxnSpPr>
            <a:cxnSpLocks/>
          </p:cNvCxnSpPr>
          <p:nvPr/>
        </p:nvCxnSpPr>
        <p:spPr>
          <a:xfrm flipH="1">
            <a:off x="4626287" y="2514438"/>
            <a:ext cx="1" cy="185012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AB8B6C-A326-3845-B124-C65747E18220}"/>
              </a:ext>
            </a:extLst>
          </p:cNvPr>
          <p:cNvCxnSpPr>
            <a:cxnSpLocks/>
          </p:cNvCxnSpPr>
          <p:nvPr/>
        </p:nvCxnSpPr>
        <p:spPr>
          <a:xfrm flipH="1">
            <a:off x="4626286" y="3021369"/>
            <a:ext cx="1" cy="185012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266E55-3F5B-744A-B69C-D866DD1C3143}"/>
              </a:ext>
            </a:extLst>
          </p:cNvPr>
          <p:cNvCxnSpPr>
            <a:cxnSpLocks/>
          </p:cNvCxnSpPr>
          <p:nvPr/>
        </p:nvCxnSpPr>
        <p:spPr>
          <a:xfrm flipH="1">
            <a:off x="4636281" y="3533560"/>
            <a:ext cx="1" cy="185012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C197019-E823-604D-B0EF-F6E1C9178748}"/>
              </a:ext>
            </a:extLst>
          </p:cNvPr>
          <p:cNvCxnSpPr>
            <a:cxnSpLocks/>
          </p:cNvCxnSpPr>
          <p:nvPr/>
        </p:nvCxnSpPr>
        <p:spPr>
          <a:xfrm flipH="1">
            <a:off x="6429205" y="2028626"/>
            <a:ext cx="1" cy="185012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359E68-8117-6E40-A420-8BD26F17B142}"/>
              </a:ext>
            </a:extLst>
          </p:cNvPr>
          <p:cNvCxnSpPr>
            <a:cxnSpLocks/>
          </p:cNvCxnSpPr>
          <p:nvPr/>
        </p:nvCxnSpPr>
        <p:spPr>
          <a:xfrm>
            <a:off x="1975081" y="2028626"/>
            <a:ext cx="521442" cy="244529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CB435F4-04A8-474C-9607-8F349C80D0B8}"/>
              </a:ext>
            </a:extLst>
          </p:cNvPr>
          <p:cNvCxnSpPr>
            <a:cxnSpLocks/>
          </p:cNvCxnSpPr>
          <p:nvPr/>
        </p:nvCxnSpPr>
        <p:spPr>
          <a:xfrm>
            <a:off x="4075114" y="2048128"/>
            <a:ext cx="521442" cy="244529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A5937C9-05DF-9F4B-B685-126C97521FFC}"/>
              </a:ext>
            </a:extLst>
          </p:cNvPr>
          <p:cNvCxnSpPr>
            <a:cxnSpLocks/>
          </p:cNvCxnSpPr>
          <p:nvPr/>
        </p:nvCxnSpPr>
        <p:spPr>
          <a:xfrm>
            <a:off x="6742145" y="2033844"/>
            <a:ext cx="521442" cy="244529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AEA2903-36B8-5042-97A9-AB52281B467A}"/>
              </a:ext>
            </a:extLst>
          </p:cNvPr>
          <p:cNvCxnSpPr>
            <a:cxnSpLocks/>
          </p:cNvCxnSpPr>
          <p:nvPr/>
        </p:nvCxnSpPr>
        <p:spPr>
          <a:xfrm>
            <a:off x="4911475" y="2960929"/>
            <a:ext cx="521442" cy="244529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6E0ECCE-0643-4847-838E-217EE55BE538}"/>
              </a:ext>
            </a:extLst>
          </p:cNvPr>
          <p:cNvCxnSpPr>
            <a:cxnSpLocks/>
          </p:cNvCxnSpPr>
          <p:nvPr/>
        </p:nvCxnSpPr>
        <p:spPr>
          <a:xfrm flipH="1">
            <a:off x="1964702" y="2606227"/>
            <a:ext cx="1725599" cy="1059018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FD81595-F109-7C46-A8FF-67AC00D79240}"/>
              </a:ext>
            </a:extLst>
          </p:cNvPr>
          <p:cNvSpPr/>
          <p:nvPr/>
        </p:nvSpPr>
        <p:spPr>
          <a:xfrm>
            <a:off x="2209086" y="4794128"/>
            <a:ext cx="4440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code at: </a:t>
            </a:r>
            <a:r>
              <a:rPr lang="en-US" sz="1200" dirty="0">
                <a:solidFill>
                  <a:schemeClr val="tx2"/>
                </a:solidFill>
              </a:rPr>
              <a:t>https://</a:t>
            </a:r>
            <a:r>
              <a:rPr lang="en-US" sz="1200" dirty="0" err="1">
                <a:solidFill>
                  <a:schemeClr val="tx2"/>
                </a:solidFill>
              </a:rPr>
              <a:t>gitlab.mpi-sws.org</a:t>
            </a:r>
            <a:r>
              <a:rPr lang="en-US" sz="1200" dirty="0">
                <a:solidFill>
                  <a:schemeClr val="tx2"/>
                </a:solidFill>
              </a:rPr>
              <a:t>/</a:t>
            </a:r>
            <a:r>
              <a:rPr lang="en-US" sz="1200" dirty="0" err="1">
                <a:solidFill>
                  <a:schemeClr val="tx2"/>
                </a:solidFill>
              </a:rPr>
              <a:t>burcu</a:t>
            </a:r>
            <a:r>
              <a:rPr lang="en-US" sz="1200" dirty="0">
                <a:solidFill>
                  <a:schemeClr val="tx2"/>
                </a:solidFill>
              </a:rPr>
              <a:t>/</a:t>
            </a:r>
            <a:r>
              <a:rPr lang="en-US" sz="1200" dirty="0" err="1">
                <a:solidFill>
                  <a:schemeClr val="tx2"/>
                </a:solidFill>
              </a:rPr>
              <a:t>pctcp-cass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94902AF-51F1-604A-A2A6-7DC1DF917AA4}"/>
              </a:ext>
            </a:extLst>
          </p:cNvPr>
          <p:cNvSpPr/>
          <p:nvPr/>
        </p:nvSpPr>
        <p:spPr>
          <a:xfrm>
            <a:off x="2209086" y="4619120"/>
            <a:ext cx="4440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code at: </a:t>
            </a:r>
            <a:r>
              <a:rPr lang="en-US" sz="1200" dirty="0">
                <a:solidFill>
                  <a:schemeClr val="tx2"/>
                </a:solidFill>
              </a:rPr>
              <a:t>https://</a:t>
            </a:r>
            <a:r>
              <a:rPr lang="en-US" sz="1200" dirty="0" err="1">
                <a:solidFill>
                  <a:schemeClr val="tx2"/>
                </a:solidFill>
              </a:rPr>
              <a:t>gitlab.mpi-sws.org</a:t>
            </a:r>
            <a:r>
              <a:rPr lang="en-US" sz="1200" dirty="0">
                <a:solidFill>
                  <a:schemeClr val="tx2"/>
                </a:solidFill>
              </a:rPr>
              <a:t>/</a:t>
            </a:r>
            <a:r>
              <a:rPr lang="en-US" sz="1200" dirty="0" err="1">
                <a:solidFill>
                  <a:schemeClr val="tx2"/>
                </a:solidFill>
              </a:rPr>
              <a:t>fniksic</a:t>
            </a:r>
            <a:r>
              <a:rPr lang="en-US" sz="1200" dirty="0">
                <a:solidFill>
                  <a:schemeClr val="tx2"/>
                </a:solidFill>
              </a:rPr>
              <a:t>/</a:t>
            </a:r>
            <a:r>
              <a:rPr lang="en-US" sz="1200" dirty="0" err="1">
                <a:solidFill>
                  <a:schemeClr val="tx2"/>
                </a:solidFill>
              </a:rPr>
              <a:t>PSharp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089981-70C5-6A41-B0D8-AB927B2B112C}"/>
              </a:ext>
            </a:extLst>
          </p:cNvPr>
          <p:cNvSpPr/>
          <p:nvPr/>
        </p:nvSpPr>
        <p:spPr>
          <a:xfrm>
            <a:off x="2209086" y="4964376"/>
            <a:ext cx="4440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code at: </a:t>
            </a:r>
            <a:r>
              <a:rPr lang="en-US" sz="1200" dirty="0">
                <a:solidFill>
                  <a:schemeClr val="tx2"/>
                </a:solidFill>
              </a:rPr>
              <a:t>https://</a:t>
            </a:r>
            <a:r>
              <a:rPr lang="en-US" sz="1200" dirty="0" err="1">
                <a:solidFill>
                  <a:schemeClr val="tx2"/>
                </a:solidFill>
              </a:rPr>
              <a:t>gitlab.mpi-sws.org</a:t>
            </a:r>
            <a:r>
              <a:rPr lang="en-US" sz="1200" dirty="0">
                <a:solidFill>
                  <a:schemeClr val="tx2"/>
                </a:solidFill>
              </a:rPr>
              <a:t>/</a:t>
            </a:r>
            <a:r>
              <a:rPr lang="en-US" sz="1200" dirty="0" err="1">
                <a:solidFill>
                  <a:schemeClr val="tx2"/>
                </a:solidFill>
              </a:rPr>
              <a:t>rupak</a:t>
            </a:r>
            <a:r>
              <a:rPr lang="en-US" sz="1200" dirty="0">
                <a:solidFill>
                  <a:schemeClr val="tx2"/>
                </a:solidFill>
              </a:rPr>
              <a:t>/</a:t>
            </a:r>
            <a:r>
              <a:rPr lang="en-US" sz="1200" dirty="0" err="1">
                <a:solidFill>
                  <a:schemeClr val="tx2"/>
                </a:solidFill>
              </a:rPr>
              <a:t>hitmc</a:t>
            </a: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136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2EE6356-9418-594F-925A-49DE34FD7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837" y="2212583"/>
            <a:ext cx="4162946" cy="686593"/>
          </a:xfrm>
        </p:spPr>
        <p:txBody>
          <a:bodyPr>
            <a:noAutofit/>
          </a:bodyPr>
          <a:lstStyle/>
          <a:p>
            <a:pPr algn="ctr"/>
            <a:r>
              <a:rPr lang="en-US" sz="1600" b="0" dirty="0"/>
              <a:t>POS: Partial Order Sampling [Yuan et al. 2018]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FC4BA71-A70C-894E-AD35-7C4B0B3453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23461" y="2529551"/>
            <a:ext cx="4140476" cy="686593"/>
          </a:xfrm>
        </p:spPr>
        <p:txBody>
          <a:bodyPr>
            <a:normAutofit/>
          </a:bodyPr>
          <a:lstStyle/>
          <a:p>
            <a:pPr algn="ctr"/>
            <a:r>
              <a:rPr lang="en-US" sz="1600" b="0" dirty="0"/>
              <a:t>PCT(CP): Probabilistic Concurrency Testing </a:t>
            </a:r>
          </a:p>
          <a:p>
            <a:pPr algn="ctr"/>
            <a:r>
              <a:rPr lang="en-US" sz="1600" b="0" dirty="0"/>
              <a:t>with </a:t>
            </a:r>
            <a:r>
              <a:rPr lang="en-US" sz="1600" b="0" dirty="0">
                <a:solidFill>
                  <a:srgbClr val="00B050"/>
                </a:solidFill>
              </a:rPr>
              <a:t>Chain Partitioning</a:t>
            </a:r>
            <a:endParaRPr lang="en-US" sz="1600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0849A9-24FF-D441-B725-1BB5F1A95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6758" y="4892078"/>
            <a:ext cx="2057400" cy="304271"/>
          </a:xfrm>
        </p:spPr>
        <p:txBody>
          <a:bodyPr/>
          <a:lstStyle/>
          <a:p>
            <a:fld id="{CDA500E4-CB0A-C443-B35D-FD0AC2292371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17FE5CB-7FCA-9A4D-803C-2AD12A25E298}"/>
              </a:ext>
            </a:extLst>
          </p:cNvPr>
          <p:cNvSpPr txBox="1">
            <a:spLocks/>
          </p:cNvSpPr>
          <p:nvPr/>
        </p:nvSpPr>
        <p:spPr>
          <a:xfrm>
            <a:off x="628650" y="262326"/>
            <a:ext cx="7886700" cy="733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(Most) Related work for sampling algorithms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7B144D-0BC2-B545-9B83-598055B3A1C2}"/>
              </a:ext>
            </a:extLst>
          </p:cNvPr>
          <p:cNvSpPr txBox="1"/>
          <p:nvPr/>
        </p:nvSpPr>
        <p:spPr>
          <a:xfrm>
            <a:off x="842807" y="2928504"/>
            <a:ext cx="2353850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dirty="0"/>
              <a:t>Samples from traces, </a:t>
            </a:r>
            <a:r>
              <a:rPr lang="en-US" sz="1250" dirty="0">
                <a:solidFill>
                  <a:srgbClr val="C00000"/>
                </a:solidFill>
              </a:rPr>
              <a:t>trace aware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3811B2-11CC-1740-AEDD-5B20AE29D218}"/>
              </a:ext>
            </a:extLst>
          </p:cNvPr>
          <p:cNvCxnSpPr/>
          <p:nvPr/>
        </p:nvCxnSpPr>
        <p:spPr>
          <a:xfrm>
            <a:off x="4231177" y="2798011"/>
            <a:ext cx="68164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D76D68-6A3E-994C-83DE-63B374012AC0}"/>
              </a:ext>
            </a:extLst>
          </p:cNvPr>
          <p:cNvCxnSpPr>
            <a:cxnSpLocks/>
          </p:cNvCxnSpPr>
          <p:nvPr/>
        </p:nvCxnSpPr>
        <p:spPr>
          <a:xfrm>
            <a:off x="6276110" y="3404806"/>
            <a:ext cx="0" cy="50079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6EA9555-67EA-8A46-AA12-503FA6BA65A8}"/>
              </a:ext>
            </a:extLst>
          </p:cNvPr>
          <p:cNvSpPr txBox="1">
            <a:spLocks/>
          </p:cNvSpPr>
          <p:nvPr/>
        </p:nvSpPr>
        <p:spPr>
          <a:xfrm>
            <a:off x="5170408" y="4041889"/>
            <a:ext cx="3009315" cy="3748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 err="1">
                <a:solidFill>
                  <a:schemeClr val="accent1">
                    <a:lumMod val="75000"/>
                  </a:schemeClr>
                </a:solidFill>
              </a:rPr>
              <a:t>taPCT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: Trace Aware PCT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110378-1154-3749-A89A-901D1F63634D}"/>
              </a:ext>
            </a:extLst>
          </p:cNvPr>
          <p:cNvSpPr txBox="1"/>
          <p:nvPr/>
        </p:nvSpPr>
        <p:spPr>
          <a:xfrm>
            <a:off x="5170409" y="4384140"/>
            <a:ext cx="3607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Depth bounded </a:t>
            </a:r>
            <a:r>
              <a:rPr lang="en-US" sz="1200" dirty="0"/>
              <a:t>and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>
                <a:solidFill>
                  <a:srgbClr val="C00000"/>
                </a:solidFill>
              </a:rPr>
              <a:t>trace aware</a:t>
            </a:r>
          </a:p>
          <a:p>
            <a:r>
              <a:rPr lang="en-US" sz="1200" dirty="0"/>
              <a:t>Utilizes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>
                <a:solidFill>
                  <a:srgbClr val="00B050"/>
                </a:solidFill>
              </a:rPr>
              <a:t>chain partitioning </a:t>
            </a:r>
            <a:r>
              <a:rPr lang="en-US" sz="1200" dirty="0"/>
              <a:t>– </a:t>
            </a:r>
            <a:r>
              <a:rPr lang="en-US" sz="1200" b="1" dirty="0"/>
              <a:t>smaller sample set size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395E40-F179-194B-BC47-D164191D9116}"/>
              </a:ext>
            </a:extLst>
          </p:cNvPr>
          <p:cNvCxnSpPr>
            <a:cxnSpLocks/>
          </p:cNvCxnSpPr>
          <p:nvPr/>
        </p:nvCxnSpPr>
        <p:spPr>
          <a:xfrm>
            <a:off x="2209019" y="3409319"/>
            <a:ext cx="0" cy="49627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F2E6BB8D-EE92-5948-9B9D-0552127C31B7}"/>
              </a:ext>
            </a:extLst>
          </p:cNvPr>
          <p:cNvSpPr txBox="1">
            <a:spLocks/>
          </p:cNvSpPr>
          <p:nvPr/>
        </p:nvSpPr>
        <p:spPr>
          <a:xfrm>
            <a:off x="599380" y="4041889"/>
            <a:ext cx="2867027" cy="3748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/>
              <a:t>d-POS: Depth Bounded POS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E5642A-020F-134E-A858-840B5C5DAA02}"/>
              </a:ext>
            </a:extLst>
          </p:cNvPr>
          <p:cNvSpPr txBox="1"/>
          <p:nvPr/>
        </p:nvSpPr>
        <p:spPr>
          <a:xfrm>
            <a:off x="879950" y="4403382"/>
            <a:ext cx="2659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Depth bounded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sz="1200" dirty="0">
                <a:solidFill>
                  <a:srgbClr val="C00000"/>
                </a:solidFill>
              </a:rPr>
              <a:t>trace aware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3B57D75-F6A7-734C-AAE7-73FAF9DE3992}"/>
              </a:ext>
            </a:extLst>
          </p:cNvPr>
          <p:cNvCxnSpPr/>
          <p:nvPr/>
        </p:nvCxnSpPr>
        <p:spPr>
          <a:xfrm>
            <a:off x="4161211" y="4229303"/>
            <a:ext cx="68164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2BD47AF-3863-1F4C-8C5C-7E58134D20FE}"/>
              </a:ext>
            </a:extLst>
          </p:cNvPr>
          <p:cNvSpPr txBox="1"/>
          <p:nvPr/>
        </p:nvSpPr>
        <p:spPr>
          <a:xfrm>
            <a:off x="918986" y="3473803"/>
            <a:ext cx="1290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+ depth bounding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0354B8-3728-664D-901E-107DA17BA833}"/>
              </a:ext>
            </a:extLst>
          </p:cNvPr>
          <p:cNvSpPr txBox="1"/>
          <p:nvPr/>
        </p:nvSpPr>
        <p:spPr>
          <a:xfrm>
            <a:off x="6276108" y="3443536"/>
            <a:ext cx="1311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+ trace awareness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4C962862-3561-4846-A21A-226A52578FF7}"/>
              </a:ext>
            </a:extLst>
          </p:cNvPr>
          <p:cNvSpPr txBox="1">
            <a:spLocks/>
          </p:cNvSpPr>
          <p:nvPr/>
        </p:nvSpPr>
        <p:spPr>
          <a:xfrm>
            <a:off x="3863128" y="1241410"/>
            <a:ext cx="5295208" cy="3860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/>
              <a:t>PCT: Probabilistic Concurrency Testing [Burckhardt et al. 2010]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D60D52C-84F5-0346-9368-02499D5B7CDE}"/>
              </a:ext>
            </a:extLst>
          </p:cNvPr>
          <p:cNvCxnSpPr>
            <a:cxnSpLocks/>
          </p:cNvCxnSpPr>
          <p:nvPr/>
        </p:nvCxnSpPr>
        <p:spPr>
          <a:xfrm>
            <a:off x="6276108" y="1927860"/>
            <a:ext cx="0" cy="50513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F3C44F6-9D33-FE4E-BD8D-5FE2DFB7C95C}"/>
              </a:ext>
            </a:extLst>
          </p:cNvPr>
          <p:cNvSpPr txBox="1"/>
          <p:nvPr/>
        </p:nvSpPr>
        <p:spPr>
          <a:xfrm>
            <a:off x="6383689" y="1908024"/>
            <a:ext cx="24081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Generalization to </a:t>
            </a:r>
          </a:p>
          <a:p>
            <a:r>
              <a:rPr lang="en-US" b="1" dirty="0">
                <a:solidFill>
                  <a:srgbClr val="C00000"/>
                </a:solidFill>
              </a:rPr>
              <a:t>any partial order of events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2253B2-1904-0248-85FB-FE1F224FB5B2}"/>
              </a:ext>
            </a:extLst>
          </p:cNvPr>
          <p:cNvSpPr txBox="1"/>
          <p:nvPr/>
        </p:nvSpPr>
        <p:spPr>
          <a:xfrm>
            <a:off x="5222221" y="1566636"/>
            <a:ext cx="2469074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dirty="0"/>
              <a:t>Applies to multithreaded programs</a:t>
            </a:r>
            <a:endParaRPr lang="en-US" sz="125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79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" grpId="0"/>
      <p:bldP spid="19" grpId="0"/>
      <p:bldP spid="20" grpId="0"/>
      <p:bldP spid="23" grpId="0"/>
      <p:bldP spid="24" grpId="0"/>
      <p:bldP spid="30" grpId="0"/>
      <p:bldP spid="32" grpId="0"/>
      <p:bldP spid="31" grpId="0"/>
      <p:bldP spid="39" grpId="0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0FDE-8BDC-1B44-89DC-0AF1EAAC5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detect bugs?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139A50A0-450C-8146-9F31-B42010AD6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CDA500E4-CB0A-C443-B35D-FD0AC2292371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E36922A-A416-714B-BEC4-5BFEFA17EFA8}"/>
              </a:ext>
            </a:extLst>
          </p:cNvPr>
          <p:cNvGrpSpPr/>
          <p:nvPr/>
        </p:nvGrpSpPr>
        <p:grpSpPr>
          <a:xfrm>
            <a:off x="478281" y="1735508"/>
            <a:ext cx="3559409" cy="1471273"/>
            <a:chOff x="513387" y="780602"/>
            <a:chExt cx="3574762" cy="186526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97DFC2C-C8C1-4A4B-8744-E844D661216F}"/>
                </a:ext>
              </a:extLst>
            </p:cNvPr>
            <p:cNvSpPr/>
            <p:nvPr/>
          </p:nvSpPr>
          <p:spPr>
            <a:xfrm>
              <a:off x="513387" y="1692211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78D305B-25A5-5C4E-BED0-41A78923D5F4}"/>
                </a:ext>
              </a:extLst>
            </p:cNvPr>
            <p:cNvSpPr/>
            <p:nvPr/>
          </p:nvSpPr>
          <p:spPr>
            <a:xfrm>
              <a:off x="3961887" y="1564620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71C079F-509E-0341-B4E4-C91EA1F4B4DE}"/>
                </a:ext>
              </a:extLst>
            </p:cNvPr>
            <p:cNvSpPr/>
            <p:nvPr/>
          </p:nvSpPr>
          <p:spPr>
            <a:xfrm>
              <a:off x="1356905" y="984235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4973B4C-0446-1F40-9144-E256D484DC95}"/>
                </a:ext>
              </a:extLst>
            </p:cNvPr>
            <p:cNvSpPr/>
            <p:nvPr/>
          </p:nvSpPr>
          <p:spPr>
            <a:xfrm>
              <a:off x="833693" y="2227384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11DD829-E42D-8D43-8C19-6D4E9060E646}"/>
                </a:ext>
              </a:extLst>
            </p:cNvPr>
            <p:cNvSpPr/>
            <p:nvPr/>
          </p:nvSpPr>
          <p:spPr>
            <a:xfrm>
              <a:off x="1483167" y="2217526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7FF8C49-8242-1E43-AE98-3E0C4D200D69}"/>
                </a:ext>
              </a:extLst>
            </p:cNvPr>
            <p:cNvSpPr/>
            <p:nvPr/>
          </p:nvSpPr>
          <p:spPr>
            <a:xfrm>
              <a:off x="910116" y="1326856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D698E2C-D06A-D544-BE20-E4F49940C144}"/>
                </a:ext>
              </a:extLst>
            </p:cNvPr>
            <p:cNvSpPr/>
            <p:nvPr/>
          </p:nvSpPr>
          <p:spPr>
            <a:xfrm>
              <a:off x="3336780" y="1791448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7F3C28-BD90-0844-8874-7B7E325EC0A4}"/>
                </a:ext>
              </a:extLst>
            </p:cNvPr>
            <p:cNvSpPr/>
            <p:nvPr/>
          </p:nvSpPr>
          <p:spPr>
            <a:xfrm>
              <a:off x="3712908" y="2131690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4848E7B-9DC3-2044-9A67-CADBD2812CCD}"/>
                </a:ext>
              </a:extLst>
            </p:cNvPr>
            <p:cNvSpPr/>
            <p:nvPr/>
          </p:nvSpPr>
          <p:spPr>
            <a:xfrm>
              <a:off x="3582437" y="1101799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158FA7B-94AC-2E44-A630-11F33FABD784}"/>
                </a:ext>
              </a:extLst>
            </p:cNvPr>
            <p:cNvSpPr/>
            <p:nvPr/>
          </p:nvSpPr>
          <p:spPr>
            <a:xfrm>
              <a:off x="1207959" y="1734139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E7D5A9B-CDD7-124D-9469-A081CC8E2996}"/>
                </a:ext>
              </a:extLst>
            </p:cNvPr>
            <p:cNvSpPr txBox="1"/>
            <p:nvPr/>
          </p:nvSpPr>
          <p:spPr>
            <a:xfrm>
              <a:off x="1460487" y="1426331"/>
              <a:ext cx="20407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  .  .  . . . .  .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E0EBCF5-3B28-3349-A158-12FF0E8C5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378" y="1133091"/>
              <a:ext cx="257396" cy="1707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443659B-0C36-6A43-802A-F1B046F1BBA6}"/>
                </a:ext>
              </a:extLst>
            </p:cNvPr>
            <p:cNvCxnSpPr>
              <a:cxnSpLocks/>
            </p:cNvCxnSpPr>
            <p:nvPr/>
          </p:nvCxnSpPr>
          <p:spPr>
            <a:xfrm>
              <a:off x="624273" y="1914891"/>
              <a:ext cx="205786" cy="3124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A187DA5-25F7-194C-B533-7E3DF1F5C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274" y="1488247"/>
              <a:ext cx="257396" cy="1707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4953378-B068-1148-938B-59B3FD4ADE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167" y="1795560"/>
              <a:ext cx="388402" cy="28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0849EA3-63CB-C747-83E8-D823206BFA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871" y="1982530"/>
              <a:ext cx="257396" cy="1707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5F5151B-4D50-BD47-9BCE-E768A78E4B04}"/>
                </a:ext>
              </a:extLst>
            </p:cNvPr>
            <p:cNvCxnSpPr>
              <a:cxnSpLocks/>
            </p:cNvCxnSpPr>
            <p:nvPr/>
          </p:nvCxnSpPr>
          <p:spPr>
            <a:xfrm>
              <a:off x="3463045" y="1940304"/>
              <a:ext cx="258771" cy="1913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9CDBFE0-965A-244A-B5B2-DCC100CC8323}"/>
                </a:ext>
              </a:extLst>
            </p:cNvPr>
            <p:cNvCxnSpPr>
              <a:cxnSpLocks/>
            </p:cNvCxnSpPr>
            <p:nvPr/>
          </p:nvCxnSpPr>
          <p:spPr>
            <a:xfrm>
              <a:off x="3742591" y="1220239"/>
              <a:ext cx="282426" cy="3111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DB8817E-BFEC-F045-8313-C6502B0125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7249" y="1787296"/>
              <a:ext cx="147768" cy="277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A983EA5-7CCE-6148-B41C-52BC5292E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484" y="2315069"/>
              <a:ext cx="350678" cy="8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A1DE09B-FB29-C041-8789-5190025377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3742" y="1631655"/>
              <a:ext cx="423511" cy="1248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B4A5184-8ACA-1B47-97AE-682CA9839DE3}"/>
                </a:ext>
              </a:extLst>
            </p:cNvPr>
            <p:cNvSpPr txBox="1"/>
            <p:nvPr/>
          </p:nvSpPr>
          <p:spPr>
            <a:xfrm>
              <a:off x="1681023" y="1982531"/>
              <a:ext cx="2220116" cy="663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 . . . . . . . . . . 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196F3DA-550B-FD43-A5A5-0973EF95D525}"/>
                </a:ext>
              </a:extLst>
            </p:cNvPr>
            <p:cNvSpPr txBox="1"/>
            <p:nvPr/>
          </p:nvSpPr>
          <p:spPr>
            <a:xfrm>
              <a:off x="1496516" y="780602"/>
              <a:ext cx="2149055" cy="663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  .  .  . . . .  . 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6FD3CBB-B1A0-6344-A0D0-10E473EECF41}"/>
              </a:ext>
            </a:extLst>
          </p:cNvPr>
          <p:cNvGrpSpPr/>
          <p:nvPr/>
        </p:nvGrpSpPr>
        <p:grpSpPr>
          <a:xfrm>
            <a:off x="4678245" y="1561308"/>
            <a:ext cx="3559409" cy="1612577"/>
            <a:chOff x="4713351" y="559232"/>
            <a:chExt cx="3574762" cy="20444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C9BA7C4-5A8D-A94A-A2E4-142BF8BBF6D8}"/>
                </a:ext>
              </a:extLst>
            </p:cNvPr>
            <p:cNvSpPr/>
            <p:nvPr/>
          </p:nvSpPr>
          <p:spPr>
            <a:xfrm>
              <a:off x="4713351" y="1649986"/>
              <a:ext cx="126262" cy="1488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FBCA516-E7A3-E94D-AE0B-397A79E15E10}"/>
                </a:ext>
              </a:extLst>
            </p:cNvPr>
            <p:cNvSpPr/>
            <p:nvPr/>
          </p:nvSpPr>
          <p:spPr>
            <a:xfrm>
              <a:off x="8161851" y="1522393"/>
              <a:ext cx="126262" cy="1488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EC3EFFF-5583-DD4C-8BA7-097D909745DF}"/>
                </a:ext>
              </a:extLst>
            </p:cNvPr>
            <p:cNvSpPr/>
            <p:nvPr/>
          </p:nvSpPr>
          <p:spPr>
            <a:xfrm>
              <a:off x="5556869" y="942009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ED303F0-2465-954B-81A6-C01A9706B3DE}"/>
                </a:ext>
              </a:extLst>
            </p:cNvPr>
            <p:cNvSpPr/>
            <p:nvPr/>
          </p:nvSpPr>
          <p:spPr>
            <a:xfrm>
              <a:off x="5033657" y="2185159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DBD031B-C071-D342-8BC3-AA43C02873B3}"/>
                </a:ext>
              </a:extLst>
            </p:cNvPr>
            <p:cNvSpPr/>
            <p:nvPr/>
          </p:nvSpPr>
          <p:spPr>
            <a:xfrm>
              <a:off x="5683131" y="2175301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FB195CF-DE43-AB4E-B144-2E45282477C3}"/>
                </a:ext>
              </a:extLst>
            </p:cNvPr>
            <p:cNvSpPr/>
            <p:nvPr/>
          </p:nvSpPr>
          <p:spPr>
            <a:xfrm>
              <a:off x="5110080" y="1284631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105F49D-3D83-1D48-98D0-ABC501750591}"/>
                </a:ext>
              </a:extLst>
            </p:cNvPr>
            <p:cNvSpPr/>
            <p:nvPr/>
          </p:nvSpPr>
          <p:spPr>
            <a:xfrm>
              <a:off x="7536744" y="1749223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12CE27C-583E-124B-8C09-9FB786DB5748}"/>
                </a:ext>
              </a:extLst>
            </p:cNvPr>
            <p:cNvSpPr/>
            <p:nvPr/>
          </p:nvSpPr>
          <p:spPr>
            <a:xfrm>
              <a:off x="7912872" y="2089465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66B107B-1690-3943-BEA2-7475B39405F2}"/>
                </a:ext>
              </a:extLst>
            </p:cNvPr>
            <p:cNvSpPr/>
            <p:nvPr/>
          </p:nvSpPr>
          <p:spPr>
            <a:xfrm>
              <a:off x="7782401" y="1059574"/>
              <a:ext cx="126262" cy="1488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F1AA79A-FF29-254F-9139-629E91A19ADB}"/>
                </a:ext>
              </a:extLst>
            </p:cNvPr>
            <p:cNvSpPr/>
            <p:nvPr/>
          </p:nvSpPr>
          <p:spPr>
            <a:xfrm>
              <a:off x="5407923" y="1691914"/>
              <a:ext cx="126262" cy="1488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F16BEDF-93D3-A94B-AE6E-1501F614FB9D}"/>
                </a:ext>
              </a:extLst>
            </p:cNvPr>
            <p:cNvSpPr txBox="1"/>
            <p:nvPr/>
          </p:nvSpPr>
          <p:spPr>
            <a:xfrm>
              <a:off x="5660451" y="1384105"/>
              <a:ext cx="20407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  .  .  . . . .  .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3FB5233-09FD-B64C-90D8-3A94204A21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6342" y="1090864"/>
              <a:ext cx="257396" cy="1707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2D1AD82-13CA-4849-B4A8-D9A8285F60E1}"/>
                </a:ext>
              </a:extLst>
            </p:cNvPr>
            <p:cNvCxnSpPr>
              <a:cxnSpLocks/>
            </p:cNvCxnSpPr>
            <p:nvPr/>
          </p:nvCxnSpPr>
          <p:spPr>
            <a:xfrm>
              <a:off x="4824237" y="1872665"/>
              <a:ext cx="205786" cy="3124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75B1AD3-D99B-5742-8DC3-9A717CFF7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4238" y="1446021"/>
              <a:ext cx="257396" cy="1707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859AA24-DD1F-764A-9058-A392C73B64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7131" y="1753335"/>
              <a:ext cx="388402" cy="2812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5AD79DF-EED1-1244-B7DC-BD16F28C6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6835" y="1940305"/>
              <a:ext cx="257396" cy="1707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53DB59AE-BBD2-9A4B-A935-9B094A5A2F7A}"/>
                </a:ext>
              </a:extLst>
            </p:cNvPr>
            <p:cNvCxnSpPr>
              <a:cxnSpLocks/>
            </p:cNvCxnSpPr>
            <p:nvPr/>
          </p:nvCxnSpPr>
          <p:spPr>
            <a:xfrm>
              <a:off x="7663009" y="1898079"/>
              <a:ext cx="258771" cy="1913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1995B90-4B5B-3949-AD69-3FFC7C21F70E}"/>
                </a:ext>
              </a:extLst>
            </p:cNvPr>
            <p:cNvCxnSpPr>
              <a:cxnSpLocks/>
            </p:cNvCxnSpPr>
            <p:nvPr/>
          </p:nvCxnSpPr>
          <p:spPr>
            <a:xfrm>
              <a:off x="7942555" y="1178013"/>
              <a:ext cx="282426" cy="31115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F56BEE2-07BA-A146-8946-1D106C3A07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213" y="1745070"/>
              <a:ext cx="147768" cy="277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7F0CB74-165A-7849-B763-E6DB3AFF3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3448" y="2259590"/>
              <a:ext cx="350678" cy="8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0B7D39F-8F0C-3B4D-9E16-BE6A4CDE53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3706" y="1589428"/>
              <a:ext cx="423511" cy="1248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EA86CE8-F362-9A45-8987-A5AAA6091044}"/>
                </a:ext>
              </a:extLst>
            </p:cNvPr>
            <p:cNvSpPr txBox="1"/>
            <p:nvPr/>
          </p:nvSpPr>
          <p:spPr>
            <a:xfrm>
              <a:off x="5880988" y="1940305"/>
              <a:ext cx="2158147" cy="663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 . . . . . . . . . .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8252EE8-D3B0-FB4B-9464-B8FF6DFAB279}"/>
                </a:ext>
              </a:extLst>
            </p:cNvPr>
            <p:cNvSpPr txBox="1"/>
            <p:nvPr/>
          </p:nvSpPr>
          <p:spPr>
            <a:xfrm>
              <a:off x="5803264" y="559232"/>
              <a:ext cx="20407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  .  .  . . . .  .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2C5B33D-15D6-AB4D-9E13-8A6DD03E5AE3}"/>
                </a:ext>
              </a:extLst>
            </p:cNvPr>
            <p:cNvSpPr txBox="1"/>
            <p:nvPr/>
          </p:nvSpPr>
          <p:spPr>
            <a:xfrm rot="21016372">
              <a:off x="5429396" y="1193931"/>
              <a:ext cx="2502645" cy="390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C00000"/>
                  </a:solidFill>
                </a:rPr>
                <a:t> . . . . . . . . .  . . . . . . . . . . . . . . . .</a:t>
              </a:r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95EDABFD-2160-7442-B4D0-7C4C05613BF6}"/>
              </a:ext>
            </a:extLst>
          </p:cNvPr>
          <p:cNvSpPr/>
          <p:nvPr/>
        </p:nvSpPr>
        <p:spPr>
          <a:xfrm>
            <a:off x="839099" y="3241216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Systematic testing - infeasible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85F5498-1037-E845-B477-19A84E2E45F0}"/>
              </a:ext>
            </a:extLst>
          </p:cNvPr>
          <p:cNvSpPr/>
          <p:nvPr/>
        </p:nvSpPr>
        <p:spPr>
          <a:xfrm>
            <a:off x="5220461" y="3260953"/>
            <a:ext cx="28777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Random testing – no guarantees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27B499-8334-7B4D-A578-10C72E71DF0B}"/>
              </a:ext>
            </a:extLst>
          </p:cNvPr>
          <p:cNvSpPr/>
          <p:nvPr/>
        </p:nvSpPr>
        <p:spPr>
          <a:xfrm>
            <a:off x="4570373" y="4499909"/>
            <a:ext cx="3544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e.g. Jepsen,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ChaosMonkey</a:t>
            </a:r>
            <a:endParaRPr lang="en-US" sz="18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07E0AF8-405E-0745-A28B-770A19B20C71}"/>
              </a:ext>
            </a:extLst>
          </p:cNvPr>
          <p:cNvSpPr/>
          <p:nvPr/>
        </p:nvSpPr>
        <p:spPr>
          <a:xfrm>
            <a:off x="4570373" y="1683976"/>
            <a:ext cx="4300323" cy="2193977"/>
          </a:xfrm>
          <a:prstGeom prst="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21B2B6D-F390-CB46-8FEE-6BE6CF4E22AC}"/>
              </a:ext>
            </a:extLst>
          </p:cNvPr>
          <p:cNvSpPr/>
          <p:nvPr/>
        </p:nvSpPr>
        <p:spPr>
          <a:xfrm>
            <a:off x="4570373" y="4072191"/>
            <a:ext cx="4573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e.g. PCT,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taPCT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(with theoretical guarantees)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4478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8" grpId="0" animBg="1"/>
      <p:bldP spid="8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95F5-3844-8D4D-B6C5-901E7936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Testing with Jepsen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B17AA-3EE7-2349-871C-545A0068C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Test tool for safety of distributed databases, queueing systems, consensus systems etc.</a:t>
            </a:r>
          </a:p>
          <a:p>
            <a:r>
              <a:rPr lang="en-US" sz="1800" dirty="0"/>
              <a:t>Black-box testing by randomly inserting network partition faults</a:t>
            </a:r>
          </a:p>
          <a:p>
            <a:r>
              <a:rPr lang="en-US" sz="1800" dirty="0"/>
              <a:t>Developed by Kyle Kingsbury, available open-source</a:t>
            </a:r>
          </a:p>
          <a:p>
            <a:r>
              <a:rPr lang="en-US" sz="1800" dirty="0"/>
              <a:t>Approach: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Generate random client operations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Record history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Verify that history is consistent with respect to the model</a:t>
            </a:r>
          </a:p>
          <a:p>
            <a:endParaRPr lang="en-US" dirty="0"/>
          </a:p>
        </p:txBody>
      </p:sp>
      <p:sp>
        <p:nvSpPr>
          <p:cNvPr id="4" name="Slide Number Placeholder 32">
            <a:extLst>
              <a:ext uri="{FF2B5EF4-FFF2-40B4-BE49-F238E27FC236}">
                <a16:creationId xmlns:a16="http://schemas.microsoft.com/office/drawing/2014/main" id="{D88FE7C5-91B9-A74C-B411-E75B0D02BB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CDA500E4-CB0A-C443-B35D-FD0AC229237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163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95F5-3844-8D4D-B6C5-901E7936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Jepsen Analysis for MongoDB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B17AA-3EE7-2349-871C-545A0068C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891646"/>
          </a:xfrm>
        </p:spPr>
        <p:txBody>
          <a:bodyPr/>
          <a:lstStyle/>
          <a:p>
            <a:r>
              <a:rPr lang="en-US" sz="1800" dirty="0"/>
              <a:t>MongoDB is a document-oriented database</a:t>
            </a:r>
          </a:p>
          <a:p>
            <a:r>
              <a:rPr lang="en-US" sz="1800" dirty="0"/>
              <a:t>Primary node accepting writes and </a:t>
            </a:r>
            <a:r>
              <a:rPr lang="en-US" sz="1800" dirty="0" err="1"/>
              <a:t>async</a:t>
            </a:r>
            <a:r>
              <a:rPr lang="en-US" sz="1800" dirty="0"/>
              <a:t> replication to other nodes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FA5988-963E-D649-828C-5974F92C91F4}"/>
              </a:ext>
            </a:extLst>
          </p:cNvPr>
          <p:cNvSpPr txBox="1">
            <a:spLocks/>
          </p:cNvSpPr>
          <p:nvPr/>
        </p:nvSpPr>
        <p:spPr>
          <a:xfrm>
            <a:off x="628649" y="2808589"/>
            <a:ext cx="8139965" cy="1142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70C0"/>
              </a:buClr>
              <a:buFont typeface="Helvetica" pitchFamily="2" charset="0"/>
              <a:buChar char="‣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1">
                  <a:lumMod val="50000"/>
                  <a:lumOff val="50000"/>
                </a:schemeClr>
              </a:buClr>
              <a:buFont typeface="Helvetica" pitchFamily="2" charset="0"/>
              <a:buChar char="-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 dirty="0"/>
              <a:t>5 nodes, n1 is primary</a:t>
            </a:r>
          </a:p>
          <a:p>
            <a:r>
              <a:rPr lang="en-US" sz="3800" dirty="0"/>
              <a:t>Split into two partitions (n1, n2 and n3, n4, n5), n5 becomes new primary</a:t>
            </a:r>
          </a:p>
          <a:p>
            <a:r>
              <a:rPr lang="en-US" sz="3800" dirty="0"/>
              <a:t>Heal the partition</a:t>
            </a:r>
          </a:p>
          <a:p>
            <a:pPr marL="0" indent="0">
              <a:buFont typeface="Helvetica" pitchFamily="2" charset="0"/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85854C-B244-534C-89ED-11FB092B314F}"/>
              </a:ext>
            </a:extLst>
          </p:cNvPr>
          <p:cNvSpPr txBox="1"/>
          <p:nvPr/>
        </p:nvSpPr>
        <p:spPr>
          <a:xfrm>
            <a:off x="778934" y="2275190"/>
            <a:ext cx="1664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Test scenario: </a:t>
            </a:r>
          </a:p>
        </p:txBody>
      </p:sp>
      <p:sp>
        <p:nvSpPr>
          <p:cNvPr id="6" name="Slide Number Placeholder 32">
            <a:extLst>
              <a:ext uri="{FF2B5EF4-FFF2-40B4-BE49-F238E27FC236}">
                <a16:creationId xmlns:a16="http://schemas.microsoft.com/office/drawing/2014/main" id="{B2197C3C-A47C-0E47-8BA8-88DE1A704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CDA500E4-CB0A-C443-B35D-FD0AC2292371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Regular Pentagon 6">
            <a:extLst>
              <a:ext uri="{FF2B5EF4-FFF2-40B4-BE49-F238E27FC236}">
                <a16:creationId xmlns:a16="http://schemas.microsoft.com/office/drawing/2014/main" id="{7A3CCCB1-F947-6043-A0D6-F9D5C95165E1}"/>
              </a:ext>
            </a:extLst>
          </p:cNvPr>
          <p:cNvSpPr/>
          <p:nvPr/>
        </p:nvSpPr>
        <p:spPr>
          <a:xfrm>
            <a:off x="986000" y="3951588"/>
            <a:ext cx="1250106" cy="1156945"/>
          </a:xfrm>
          <a:prstGeom prst="pent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1880C2-5369-284E-80C8-A37612D5E607}"/>
              </a:ext>
            </a:extLst>
          </p:cNvPr>
          <p:cNvSpPr/>
          <p:nvPr/>
        </p:nvSpPr>
        <p:spPr>
          <a:xfrm>
            <a:off x="1491916" y="3878981"/>
            <a:ext cx="269507" cy="2598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39DF28-E369-DB44-B658-FE85B8A009D4}"/>
              </a:ext>
            </a:extLst>
          </p:cNvPr>
          <p:cNvSpPr/>
          <p:nvPr/>
        </p:nvSpPr>
        <p:spPr>
          <a:xfrm>
            <a:off x="2101352" y="4270178"/>
            <a:ext cx="269507" cy="2598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B19CF9-FBA0-E247-A47F-1C679E6A6304}"/>
              </a:ext>
            </a:extLst>
          </p:cNvPr>
          <p:cNvSpPr/>
          <p:nvPr/>
        </p:nvSpPr>
        <p:spPr>
          <a:xfrm>
            <a:off x="851246" y="4270178"/>
            <a:ext cx="269507" cy="2598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741610-A14E-C24D-9502-645F98CBD8D1}"/>
              </a:ext>
            </a:extLst>
          </p:cNvPr>
          <p:cNvSpPr/>
          <p:nvPr/>
        </p:nvSpPr>
        <p:spPr>
          <a:xfrm>
            <a:off x="1120753" y="4921258"/>
            <a:ext cx="269507" cy="2598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D76966A-2A75-284A-9D6E-23288D3D1060}"/>
              </a:ext>
            </a:extLst>
          </p:cNvPr>
          <p:cNvSpPr/>
          <p:nvPr/>
        </p:nvSpPr>
        <p:spPr>
          <a:xfrm>
            <a:off x="1867056" y="4921258"/>
            <a:ext cx="269507" cy="2598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8CE85D-92B5-C541-911B-96C95345AA4D}"/>
              </a:ext>
            </a:extLst>
          </p:cNvPr>
          <p:cNvCxnSpPr>
            <a:endCxn id="12" idx="1"/>
          </p:cNvCxnSpPr>
          <p:nvPr/>
        </p:nvCxnSpPr>
        <p:spPr>
          <a:xfrm>
            <a:off x="985999" y="4400119"/>
            <a:ext cx="920525" cy="559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FF6DBF-26AF-C44B-B2C9-EF5268F494CA}"/>
              </a:ext>
            </a:extLst>
          </p:cNvPr>
          <p:cNvCxnSpPr>
            <a:cxnSpLocks/>
            <a:stCxn id="10" idx="6"/>
            <a:endCxn id="9" idx="6"/>
          </p:cNvCxnSpPr>
          <p:nvPr/>
        </p:nvCxnSpPr>
        <p:spPr>
          <a:xfrm>
            <a:off x="1120753" y="4400119"/>
            <a:ext cx="1250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C811F0-AA83-CB46-9C5E-9A3849CC2A21}"/>
              </a:ext>
            </a:extLst>
          </p:cNvPr>
          <p:cNvCxnSpPr>
            <a:cxnSpLocks/>
          </p:cNvCxnSpPr>
          <p:nvPr/>
        </p:nvCxnSpPr>
        <p:spPr>
          <a:xfrm flipH="1">
            <a:off x="1225143" y="3972619"/>
            <a:ext cx="367978" cy="1172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91643B-6704-BB4C-8442-BA677163757E}"/>
              </a:ext>
            </a:extLst>
          </p:cNvPr>
          <p:cNvCxnSpPr>
            <a:cxnSpLocks/>
            <a:stCxn id="8" idx="5"/>
            <a:endCxn id="12" idx="0"/>
          </p:cNvCxnSpPr>
          <p:nvPr/>
        </p:nvCxnSpPr>
        <p:spPr>
          <a:xfrm>
            <a:off x="1721955" y="4100804"/>
            <a:ext cx="279855" cy="820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20699C-D414-0844-AF53-3577098A8995}"/>
              </a:ext>
            </a:extLst>
          </p:cNvPr>
          <p:cNvCxnSpPr>
            <a:cxnSpLocks/>
            <a:stCxn id="11" idx="7"/>
            <a:endCxn id="9" idx="3"/>
          </p:cNvCxnSpPr>
          <p:nvPr/>
        </p:nvCxnSpPr>
        <p:spPr>
          <a:xfrm flipV="1">
            <a:off x="1350792" y="4492001"/>
            <a:ext cx="790028" cy="467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gular Pentagon 29">
            <a:extLst>
              <a:ext uri="{FF2B5EF4-FFF2-40B4-BE49-F238E27FC236}">
                <a16:creationId xmlns:a16="http://schemas.microsoft.com/office/drawing/2014/main" id="{3A240B80-EADF-E847-B8CF-F85C6CAD9C0C}"/>
              </a:ext>
            </a:extLst>
          </p:cNvPr>
          <p:cNvSpPr/>
          <p:nvPr/>
        </p:nvSpPr>
        <p:spPr>
          <a:xfrm>
            <a:off x="3651783" y="3913528"/>
            <a:ext cx="1250106" cy="1156945"/>
          </a:xfrm>
          <a:prstGeom prst="pent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D1961E7-E75A-F141-B78A-9E57FA714C0B}"/>
              </a:ext>
            </a:extLst>
          </p:cNvPr>
          <p:cNvSpPr/>
          <p:nvPr/>
        </p:nvSpPr>
        <p:spPr>
          <a:xfrm>
            <a:off x="4157699" y="3840921"/>
            <a:ext cx="269507" cy="2598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A58D720-2055-794B-9E46-0E9BAAA59C1D}"/>
              </a:ext>
            </a:extLst>
          </p:cNvPr>
          <p:cNvSpPr/>
          <p:nvPr/>
        </p:nvSpPr>
        <p:spPr>
          <a:xfrm>
            <a:off x="4767135" y="4232118"/>
            <a:ext cx="269507" cy="2598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1A37C24-0D97-7243-9686-3D672C9F2A58}"/>
              </a:ext>
            </a:extLst>
          </p:cNvPr>
          <p:cNvSpPr/>
          <p:nvPr/>
        </p:nvSpPr>
        <p:spPr>
          <a:xfrm>
            <a:off x="3517029" y="4232118"/>
            <a:ext cx="269507" cy="2598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1967F9-BA84-8D43-A73B-57A410F5DE33}"/>
              </a:ext>
            </a:extLst>
          </p:cNvPr>
          <p:cNvSpPr/>
          <p:nvPr/>
        </p:nvSpPr>
        <p:spPr>
          <a:xfrm>
            <a:off x="3786536" y="4883198"/>
            <a:ext cx="269507" cy="2598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7DD5840-E1A8-6A41-9BF8-69CAE63E4FC3}"/>
              </a:ext>
            </a:extLst>
          </p:cNvPr>
          <p:cNvSpPr/>
          <p:nvPr/>
        </p:nvSpPr>
        <p:spPr>
          <a:xfrm>
            <a:off x="4532839" y="4883198"/>
            <a:ext cx="269507" cy="2598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9F503D-C976-EF45-BDCD-355C515870B6}"/>
              </a:ext>
            </a:extLst>
          </p:cNvPr>
          <p:cNvCxnSpPr>
            <a:cxnSpLocks/>
          </p:cNvCxnSpPr>
          <p:nvPr/>
        </p:nvCxnSpPr>
        <p:spPr>
          <a:xfrm flipH="1">
            <a:off x="3890926" y="3934559"/>
            <a:ext cx="367978" cy="1172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gular Pentagon 40">
            <a:extLst>
              <a:ext uri="{FF2B5EF4-FFF2-40B4-BE49-F238E27FC236}">
                <a16:creationId xmlns:a16="http://schemas.microsoft.com/office/drawing/2014/main" id="{10034AB2-FFA3-FA42-8430-7B91F3774E4D}"/>
              </a:ext>
            </a:extLst>
          </p:cNvPr>
          <p:cNvSpPr/>
          <p:nvPr/>
        </p:nvSpPr>
        <p:spPr>
          <a:xfrm>
            <a:off x="6138512" y="3849822"/>
            <a:ext cx="1250106" cy="1156945"/>
          </a:xfrm>
          <a:prstGeom prst="pent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D94D990-21EB-674A-9D99-2F14D984234F}"/>
              </a:ext>
            </a:extLst>
          </p:cNvPr>
          <p:cNvSpPr/>
          <p:nvPr/>
        </p:nvSpPr>
        <p:spPr>
          <a:xfrm>
            <a:off x="6644428" y="3777215"/>
            <a:ext cx="269507" cy="2598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4CDECD1-6E8C-7E4C-871E-05B657105486}"/>
              </a:ext>
            </a:extLst>
          </p:cNvPr>
          <p:cNvSpPr/>
          <p:nvPr/>
        </p:nvSpPr>
        <p:spPr>
          <a:xfrm>
            <a:off x="7253864" y="4168412"/>
            <a:ext cx="269507" cy="2598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2BDB633-4BFD-4C47-B90D-1978DF20F31F}"/>
              </a:ext>
            </a:extLst>
          </p:cNvPr>
          <p:cNvSpPr/>
          <p:nvPr/>
        </p:nvSpPr>
        <p:spPr>
          <a:xfrm>
            <a:off x="6003758" y="4168412"/>
            <a:ext cx="269507" cy="2598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72D6451-8243-884D-89FF-B2D49A7A0720}"/>
              </a:ext>
            </a:extLst>
          </p:cNvPr>
          <p:cNvSpPr/>
          <p:nvPr/>
        </p:nvSpPr>
        <p:spPr>
          <a:xfrm>
            <a:off x="6273265" y="4819492"/>
            <a:ext cx="269507" cy="2598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E2A7684-0A6A-AF41-8AE8-89927B53B1CD}"/>
              </a:ext>
            </a:extLst>
          </p:cNvPr>
          <p:cNvSpPr/>
          <p:nvPr/>
        </p:nvSpPr>
        <p:spPr>
          <a:xfrm>
            <a:off x="7019568" y="4819492"/>
            <a:ext cx="269507" cy="2598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B0BCE62-2B93-F34F-9B1B-051CE56E74E1}"/>
              </a:ext>
            </a:extLst>
          </p:cNvPr>
          <p:cNvCxnSpPr>
            <a:endCxn id="46" idx="1"/>
          </p:cNvCxnSpPr>
          <p:nvPr/>
        </p:nvCxnSpPr>
        <p:spPr>
          <a:xfrm>
            <a:off x="6138511" y="4298353"/>
            <a:ext cx="920525" cy="559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DFFEEE8-2972-F541-A8DF-D40FEC6B820C}"/>
              </a:ext>
            </a:extLst>
          </p:cNvPr>
          <p:cNvCxnSpPr>
            <a:cxnSpLocks/>
            <a:stCxn id="44" idx="6"/>
            <a:endCxn id="43" idx="6"/>
          </p:cNvCxnSpPr>
          <p:nvPr/>
        </p:nvCxnSpPr>
        <p:spPr>
          <a:xfrm>
            <a:off x="6273265" y="4298353"/>
            <a:ext cx="1250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1429806-2C28-4F44-9482-818904F7911F}"/>
              </a:ext>
            </a:extLst>
          </p:cNvPr>
          <p:cNvCxnSpPr>
            <a:cxnSpLocks/>
          </p:cNvCxnSpPr>
          <p:nvPr/>
        </p:nvCxnSpPr>
        <p:spPr>
          <a:xfrm flipH="1">
            <a:off x="6377655" y="3870853"/>
            <a:ext cx="367978" cy="1172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D98008E-4FCB-AD49-B31A-41A46A63D537}"/>
              </a:ext>
            </a:extLst>
          </p:cNvPr>
          <p:cNvCxnSpPr>
            <a:cxnSpLocks/>
            <a:stCxn id="42" idx="5"/>
            <a:endCxn id="46" idx="0"/>
          </p:cNvCxnSpPr>
          <p:nvPr/>
        </p:nvCxnSpPr>
        <p:spPr>
          <a:xfrm>
            <a:off x="6874467" y="3999038"/>
            <a:ext cx="279855" cy="820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554E877-2405-1349-983C-81C5E7075ED7}"/>
              </a:ext>
            </a:extLst>
          </p:cNvPr>
          <p:cNvCxnSpPr>
            <a:cxnSpLocks/>
            <a:stCxn id="45" idx="7"/>
            <a:endCxn id="43" idx="3"/>
          </p:cNvCxnSpPr>
          <p:nvPr/>
        </p:nvCxnSpPr>
        <p:spPr>
          <a:xfrm flipV="1">
            <a:off x="6503304" y="4390235"/>
            <a:ext cx="790028" cy="467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3F6DE3F-F472-DC46-8010-249B08176DE7}"/>
              </a:ext>
            </a:extLst>
          </p:cNvPr>
          <p:cNvCxnSpPr>
            <a:stCxn id="31" idx="1"/>
            <a:endCxn id="33" idx="7"/>
          </p:cNvCxnSpPr>
          <p:nvPr/>
        </p:nvCxnSpPr>
        <p:spPr>
          <a:xfrm flipH="1">
            <a:off x="3747068" y="3878980"/>
            <a:ext cx="450099" cy="391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D447415-9C12-E24B-B964-040B792F1ED7}"/>
              </a:ext>
            </a:extLst>
          </p:cNvPr>
          <p:cNvCxnSpPr>
            <a:stCxn id="33" idx="4"/>
          </p:cNvCxnSpPr>
          <p:nvPr/>
        </p:nvCxnSpPr>
        <p:spPr>
          <a:xfrm>
            <a:off x="3651783" y="4492000"/>
            <a:ext cx="249841" cy="514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727B7AF-3C2C-9E41-B509-1FFE69F7F21A}"/>
              </a:ext>
            </a:extLst>
          </p:cNvPr>
          <p:cNvCxnSpPr>
            <a:cxnSpLocks/>
          </p:cNvCxnSpPr>
          <p:nvPr/>
        </p:nvCxnSpPr>
        <p:spPr>
          <a:xfrm flipH="1">
            <a:off x="4708849" y="4492000"/>
            <a:ext cx="139011" cy="429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ight Arrow 57">
            <a:extLst>
              <a:ext uri="{FF2B5EF4-FFF2-40B4-BE49-F238E27FC236}">
                <a16:creationId xmlns:a16="http://schemas.microsoft.com/office/drawing/2014/main" id="{020F4B6F-C10B-9444-8CF2-496204B9A380}"/>
              </a:ext>
            </a:extLst>
          </p:cNvPr>
          <p:cNvSpPr/>
          <p:nvPr/>
        </p:nvSpPr>
        <p:spPr>
          <a:xfrm>
            <a:off x="2756518" y="4330494"/>
            <a:ext cx="366035" cy="19559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0BDC3D25-E5CD-8A44-8F59-29E02A4E8BAE}"/>
              </a:ext>
            </a:extLst>
          </p:cNvPr>
          <p:cNvSpPr/>
          <p:nvPr/>
        </p:nvSpPr>
        <p:spPr>
          <a:xfrm>
            <a:off x="5314824" y="4221793"/>
            <a:ext cx="366035" cy="19559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41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95F5-3844-8D4D-B6C5-901E7936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writes get lost?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B17AA-3EE7-2349-871C-545A0068C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In Version 2.4.1. (2013)</a:t>
            </a:r>
          </a:p>
          <a:p>
            <a:pPr lvl="1"/>
            <a:r>
              <a:rPr lang="en-US" dirty="0"/>
              <a:t>Writes completed 93.608 seconds 6000 total 5700 acknowledged 3319 survivors 2381 acknowledged writes lost!</a:t>
            </a:r>
          </a:p>
          <a:p>
            <a:pPr lvl="1"/>
            <a:endParaRPr lang="en-US" sz="800" dirty="0"/>
          </a:p>
          <a:p>
            <a:r>
              <a:rPr lang="en-US" sz="2000" dirty="0"/>
              <a:t>Even when imposing writes to majority:</a:t>
            </a:r>
          </a:p>
          <a:p>
            <a:pPr lvl="1"/>
            <a:r>
              <a:rPr lang="en-US" dirty="0"/>
              <a:t>6000 total 5700 acknowledged 5701 survivors 2 acknowledged writes lost! 3 unacknowledged writes found!</a:t>
            </a:r>
          </a:p>
          <a:p>
            <a:pPr lvl="1"/>
            <a:endParaRPr lang="en-US" sz="800" dirty="0"/>
          </a:p>
          <a:p>
            <a:r>
              <a:rPr lang="en-US" sz="2000" dirty="0"/>
              <a:t>In Version 3.4.1 all tests are passed (when using the right configuration with majority writes and linearizable reads) !!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2">
            <a:extLst>
              <a:ext uri="{FF2B5EF4-FFF2-40B4-BE49-F238E27FC236}">
                <a16:creationId xmlns:a16="http://schemas.microsoft.com/office/drawing/2014/main" id="{83FE41CC-0398-F242-8D31-BAB5200C1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CDA500E4-CB0A-C443-B35D-FD0AC229237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746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95F5-3844-8D4D-B6C5-901E7936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Random Testing Effective for Partition Tolerance Bugs? </a:t>
            </a:r>
            <a:r>
              <a:rPr lang="en-US" sz="2200" dirty="0"/>
              <a:t>(Majumdar &amp; </a:t>
            </a:r>
            <a:r>
              <a:rPr lang="en-US" sz="2200" dirty="0" err="1"/>
              <a:t>Niksic</a:t>
            </a:r>
            <a:r>
              <a:rPr lang="en-US" sz="2200" dirty="0"/>
              <a:t>,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C58FBA-A957-2549-A535-04BDAC5E0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184" y="1914465"/>
            <a:ext cx="4785894" cy="20889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31E71F-E1D0-584C-88C5-021C01F7C71A}"/>
              </a:ext>
            </a:extLst>
          </p:cNvPr>
          <p:cNvSpPr/>
          <p:nvPr/>
        </p:nvSpPr>
        <p:spPr>
          <a:xfrm>
            <a:off x="3227233" y="1508952"/>
            <a:ext cx="2456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Tests and goal coverage: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B70FFC-318C-6C4F-BB86-9CF40D14DCAD}"/>
              </a:ext>
            </a:extLst>
          </p:cNvPr>
          <p:cNvSpPr/>
          <p:nvPr/>
        </p:nvSpPr>
        <p:spPr>
          <a:xfrm>
            <a:off x="2701800" y="4850943"/>
            <a:ext cx="32962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(from Filip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Niksic’s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presentation @ POPL’18)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62FB2A-FF52-E443-86B6-C95C64D1A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069" y="1878284"/>
            <a:ext cx="4922123" cy="21613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989E57-79E6-8B44-9265-3127B76EB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9069" y="1969834"/>
            <a:ext cx="4854009" cy="20621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0EFD6E2-9845-5F4A-949E-3DF5AE5F04D6}"/>
              </a:ext>
            </a:extLst>
          </p:cNvPr>
          <p:cNvSpPr/>
          <p:nvPr/>
        </p:nvSpPr>
        <p:spPr>
          <a:xfrm>
            <a:off x="2709879" y="4100738"/>
            <a:ext cx="328820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Covering family </a:t>
            </a:r>
            <a:r>
              <a:rPr lang="en-US" dirty="0"/>
              <a:t>= Set of tests </a:t>
            </a:r>
            <a:r>
              <a:rPr lang="en-US" b="1" dirty="0"/>
              <a:t>cover all goals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0C69D3-A02F-7544-AA41-FA030567C964}"/>
              </a:ext>
            </a:extLst>
          </p:cNvPr>
          <p:cNvSpPr/>
          <p:nvPr/>
        </p:nvSpPr>
        <p:spPr>
          <a:xfrm>
            <a:off x="2735280" y="4400820"/>
            <a:ext cx="310367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Small</a:t>
            </a:r>
            <a:r>
              <a:rPr lang="en-US" b="1" dirty="0">
                <a:solidFill>
                  <a:srgbClr val="0070C0"/>
                </a:solidFill>
              </a:rPr>
              <a:t> covering families = Efficient testing</a:t>
            </a:r>
          </a:p>
        </p:txBody>
      </p:sp>
      <p:sp>
        <p:nvSpPr>
          <p:cNvPr id="14" name="Slide Number Placeholder 32">
            <a:extLst>
              <a:ext uri="{FF2B5EF4-FFF2-40B4-BE49-F238E27FC236}">
                <a16:creationId xmlns:a16="http://schemas.microsoft.com/office/drawing/2014/main" id="{8249A56E-ED55-F347-83EB-95ABBFD3A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CDA500E4-CB0A-C443-B35D-FD0AC229237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07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95F5-3844-8D4D-B6C5-901E7936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Random Testing Effective for Partition Tolerance Bugs? </a:t>
            </a:r>
            <a:r>
              <a:rPr lang="en-US" sz="2200" dirty="0"/>
              <a:t>(Majumdar &amp; </a:t>
            </a:r>
            <a:r>
              <a:rPr lang="en-US" sz="2200" dirty="0" err="1"/>
              <a:t>Niksic</a:t>
            </a:r>
            <a:r>
              <a:rPr lang="en-US" sz="2200" dirty="0"/>
              <a:t>, 2018)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31E71F-E1D0-584C-88C5-021C01F7C71A}"/>
              </a:ext>
            </a:extLst>
          </p:cNvPr>
          <p:cNvSpPr/>
          <p:nvPr/>
        </p:nvSpPr>
        <p:spPr>
          <a:xfrm>
            <a:off x="3845300" y="1516737"/>
            <a:ext cx="1740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Random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BE13A-777A-FB48-8B83-49D5CE5CA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779" y="1993900"/>
            <a:ext cx="4433421" cy="1816100"/>
          </a:xfrm>
          <a:prstGeom prst="rect">
            <a:avLst/>
          </a:prstGeom>
        </p:spPr>
      </p:pic>
      <p:sp>
        <p:nvSpPr>
          <p:cNvPr id="6" name="Slide Number Placeholder 32">
            <a:extLst>
              <a:ext uri="{FF2B5EF4-FFF2-40B4-BE49-F238E27FC236}">
                <a16:creationId xmlns:a16="http://schemas.microsoft.com/office/drawing/2014/main" id="{DF04BE33-A9FD-AC43-99C0-AAECF240D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CDA500E4-CB0A-C443-B35D-FD0AC2292371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B48587-682C-8C47-A057-F80DC6A3968F}"/>
              </a:ext>
            </a:extLst>
          </p:cNvPr>
          <p:cNvSpPr/>
          <p:nvPr/>
        </p:nvSpPr>
        <p:spPr>
          <a:xfrm>
            <a:off x="2701800" y="4850943"/>
            <a:ext cx="32962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(from Filip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Niksic’s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presentation @ POPL’18)</a:t>
            </a:r>
          </a:p>
        </p:txBody>
      </p:sp>
    </p:spTree>
    <p:extLst>
      <p:ext uri="{BB962C8B-B14F-4D97-AF65-F5344CB8AC3E}">
        <p14:creationId xmlns:p14="http://schemas.microsoft.com/office/powerpoint/2010/main" val="302486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0FDE-8BDC-1B44-89DC-0AF1EAAC5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detect bugs?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139A50A0-450C-8146-9F31-B42010AD6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CDA500E4-CB0A-C443-B35D-FD0AC2292371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E36922A-A416-714B-BEC4-5BFEFA17EFA8}"/>
              </a:ext>
            </a:extLst>
          </p:cNvPr>
          <p:cNvGrpSpPr/>
          <p:nvPr/>
        </p:nvGrpSpPr>
        <p:grpSpPr>
          <a:xfrm>
            <a:off x="478281" y="1735508"/>
            <a:ext cx="3559409" cy="1471273"/>
            <a:chOff x="513387" y="780602"/>
            <a:chExt cx="3574762" cy="186526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97DFC2C-C8C1-4A4B-8744-E844D661216F}"/>
                </a:ext>
              </a:extLst>
            </p:cNvPr>
            <p:cNvSpPr/>
            <p:nvPr/>
          </p:nvSpPr>
          <p:spPr>
            <a:xfrm>
              <a:off x="513387" y="1692211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78D305B-25A5-5C4E-BED0-41A78923D5F4}"/>
                </a:ext>
              </a:extLst>
            </p:cNvPr>
            <p:cNvSpPr/>
            <p:nvPr/>
          </p:nvSpPr>
          <p:spPr>
            <a:xfrm>
              <a:off x="3961887" y="1564620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71C079F-509E-0341-B4E4-C91EA1F4B4DE}"/>
                </a:ext>
              </a:extLst>
            </p:cNvPr>
            <p:cNvSpPr/>
            <p:nvPr/>
          </p:nvSpPr>
          <p:spPr>
            <a:xfrm>
              <a:off x="1356905" y="984235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4973B4C-0446-1F40-9144-E256D484DC95}"/>
                </a:ext>
              </a:extLst>
            </p:cNvPr>
            <p:cNvSpPr/>
            <p:nvPr/>
          </p:nvSpPr>
          <p:spPr>
            <a:xfrm>
              <a:off x="833693" y="2227384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11DD829-E42D-8D43-8C19-6D4E9060E646}"/>
                </a:ext>
              </a:extLst>
            </p:cNvPr>
            <p:cNvSpPr/>
            <p:nvPr/>
          </p:nvSpPr>
          <p:spPr>
            <a:xfrm>
              <a:off x="1483167" y="2217526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7FF8C49-8242-1E43-AE98-3E0C4D200D69}"/>
                </a:ext>
              </a:extLst>
            </p:cNvPr>
            <p:cNvSpPr/>
            <p:nvPr/>
          </p:nvSpPr>
          <p:spPr>
            <a:xfrm>
              <a:off x="910116" y="1326856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D698E2C-D06A-D544-BE20-E4F49940C144}"/>
                </a:ext>
              </a:extLst>
            </p:cNvPr>
            <p:cNvSpPr/>
            <p:nvPr/>
          </p:nvSpPr>
          <p:spPr>
            <a:xfrm>
              <a:off x="3336780" y="1791448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7F3C28-BD90-0844-8874-7B7E325EC0A4}"/>
                </a:ext>
              </a:extLst>
            </p:cNvPr>
            <p:cNvSpPr/>
            <p:nvPr/>
          </p:nvSpPr>
          <p:spPr>
            <a:xfrm>
              <a:off x="3712908" y="2131690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4848E7B-9DC3-2044-9A67-CADBD2812CCD}"/>
                </a:ext>
              </a:extLst>
            </p:cNvPr>
            <p:cNvSpPr/>
            <p:nvPr/>
          </p:nvSpPr>
          <p:spPr>
            <a:xfrm>
              <a:off x="3582437" y="1101799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158FA7B-94AC-2E44-A630-11F33FABD784}"/>
                </a:ext>
              </a:extLst>
            </p:cNvPr>
            <p:cNvSpPr/>
            <p:nvPr/>
          </p:nvSpPr>
          <p:spPr>
            <a:xfrm>
              <a:off x="1207959" y="1734139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E7D5A9B-CDD7-124D-9469-A081CC8E2996}"/>
                </a:ext>
              </a:extLst>
            </p:cNvPr>
            <p:cNvSpPr txBox="1"/>
            <p:nvPr/>
          </p:nvSpPr>
          <p:spPr>
            <a:xfrm>
              <a:off x="1460487" y="1426331"/>
              <a:ext cx="20407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  .  .  . . . .  .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E0EBCF5-3B28-3349-A158-12FF0E8C5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378" y="1133091"/>
              <a:ext cx="257396" cy="1707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443659B-0C36-6A43-802A-F1B046F1BBA6}"/>
                </a:ext>
              </a:extLst>
            </p:cNvPr>
            <p:cNvCxnSpPr>
              <a:cxnSpLocks/>
            </p:cNvCxnSpPr>
            <p:nvPr/>
          </p:nvCxnSpPr>
          <p:spPr>
            <a:xfrm>
              <a:off x="624273" y="1914891"/>
              <a:ext cx="205786" cy="3124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A187DA5-25F7-194C-B533-7E3DF1F5C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274" y="1488247"/>
              <a:ext cx="257396" cy="1707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4953378-B068-1148-938B-59B3FD4ADE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167" y="1795560"/>
              <a:ext cx="388402" cy="28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0849EA3-63CB-C747-83E8-D823206BFA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871" y="1982530"/>
              <a:ext cx="257396" cy="1707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5F5151B-4D50-BD47-9BCE-E768A78E4B04}"/>
                </a:ext>
              </a:extLst>
            </p:cNvPr>
            <p:cNvCxnSpPr>
              <a:cxnSpLocks/>
            </p:cNvCxnSpPr>
            <p:nvPr/>
          </p:nvCxnSpPr>
          <p:spPr>
            <a:xfrm>
              <a:off x="3463045" y="1940304"/>
              <a:ext cx="258771" cy="1913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9CDBFE0-965A-244A-B5B2-DCC100CC8323}"/>
                </a:ext>
              </a:extLst>
            </p:cNvPr>
            <p:cNvCxnSpPr>
              <a:cxnSpLocks/>
            </p:cNvCxnSpPr>
            <p:nvPr/>
          </p:nvCxnSpPr>
          <p:spPr>
            <a:xfrm>
              <a:off x="3742591" y="1220239"/>
              <a:ext cx="282426" cy="3111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DB8817E-BFEC-F045-8313-C6502B0125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7249" y="1787296"/>
              <a:ext cx="147768" cy="277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A983EA5-7CCE-6148-B41C-52BC5292E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484" y="2315069"/>
              <a:ext cx="350678" cy="8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A1DE09B-FB29-C041-8789-5190025377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3742" y="1631655"/>
              <a:ext cx="423511" cy="1248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B4A5184-8ACA-1B47-97AE-682CA9839DE3}"/>
                </a:ext>
              </a:extLst>
            </p:cNvPr>
            <p:cNvSpPr txBox="1"/>
            <p:nvPr/>
          </p:nvSpPr>
          <p:spPr>
            <a:xfrm>
              <a:off x="1681023" y="1982531"/>
              <a:ext cx="2220116" cy="663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 . . . . . . . . . . 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196F3DA-550B-FD43-A5A5-0973EF95D525}"/>
                </a:ext>
              </a:extLst>
            </p:cNvPr>
            <p:cNvSpPr txBox="1"/>
            <p:nvPr/>
          </p:nvSpPr>
          <p:spPr>
            <a:xfrm>
              <a:off x="1496516" y="780602"/>
              <a:ext cx="2149055" cy="663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  .  .  . . . .  . 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6FD3CBB-B1A0-6344-A0D0-10E473EECF41}"/>
              </a:ext>
            </a:extLst>
          </p:cNvPr>
          <p:cNvGrpSpPr/>
          <p:nvPr/>
        </p:nvGrpSpPr>
        <p:grpSpPr>
          <a:xfrm>
            <a:off x="4678245" y="1561308"/>
            <a:ext cx="3559409" cy="1612577"/>
            <a:chOff x="4713351" y="559232"/>
            <a:chExt cx="3574762" cy="20444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C9BA7C4-5A8D-A94A-A2E4-142BF8BBF6D8}"/>
                </a:ext>
              </a:extLst>
            </p:cNvPr>
            <p:cNvSpPr/>
            <p:nvPr/>
          </p:nvSpPr>
          <p:spPr>
            <a:xfrm>
              <a:off x="4713351" y="1649986"/>
              <a:ext cx="126262" cy="1488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FBCA516-E7A3-E94D-AE0B-397A79E15E10}"/>
                </a:ext>
              </a:extLst>
            </p:cNvPr>
            <p:cNvSpPr/>
            <p:nvPr/>
          </p:nvSpPr>
          <p:spPr>
            <a:xfrm>
              <a:off x="8161851" y="1522393"/>
              <a:ext cx="126262" cy="1488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EC3EFFF-5583-DD4C-8BA7-097D909745DF}"/>
                </a:ext>
              </a:extLst>
            </p:cNvPr>
            <p:cNvSpPr/>
            <p:nvPr/>
          </p:nvSpPr>
          <p:spPr>
            <a:xfrm>
              <a:off x="5556869" y="942009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ED303F0-2465-954B-81A6-C01A9706B3DE}"/>
                </a:ext>
              </a:extLst>
            </p:cNvPr>
            <p:cNvSpPr/>
            <p:nvPr/>
          </p:nvSpPr>
          <p:spPr>
            <a:xfrm>
              <a:off x="5033657" y="2185159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DBD031B-C071-D342-8BC3-AA43C02873B3}"/>
                </a:ext>
              </a:extLst>
            </p:cNvPr>
            <p:cNvSpPr/>
            <p:nvPr/>
          </p:nvSpPr>
          <p:spPr>
            <a:xfrm>
              <a:off x="5683131" y="2175301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FB195CF-DE43-AB4E-B144-2E45282477C3}"/>
                </a:ext>
              </a:extLst>
            </p:cNvPr>
            <p:cNvSpPr/>
            <p:nvPr/>
          </p:nvSpPr>
          <p:spPr>
            <a:xfrm>
              <a:off x="5110080" y="1284631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105F49D-3D83-1D48-98D0-ABC501750591}"/>
                </a:ext>
              </a:extLst>
            </p:cNvPr>
            <p:cNvSpPr/>
            <p:nvPr/>
          </p:nvSpPr>
          <p:spPr>
            <a:xfrm>
              <a:off x="7536744" y="1749223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12CE27C-583E-124B-8C09-9FB786DB5748}"/>
                </a:ext>
              </a:extLst>
            </p:cNvPr>
            <p:cNvSpPr/>
            <p:nvPr/>
          </p:nvSpPr>
          <p:spPr>
            <a:xfrm>
              <a:off x="7912872" y="2089465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66B107B-1690-3943-BEA2-7475B39405F2}"/>
                </a:ext>
              </a:extLst>
            </p:cNvPr>
            <p:cNvSpPr/>
            <p:nvPr/>
          </p:nvSpPr>
          <p:spPr>
            <a:xfrm>
              <a:off x="7782401" y="1059574"/>
              <a:ext cx="126262" cy="1488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F1AA79A-FF29-254F-9139-629E91A19ADB}"/>
                </a:ext>
              </a:extLst>
            </p:cNvPr>
            <p:cNvSpPr/>
            <p:nvPr/>
          </p:nvSpPr>
          <p:spPr>
            <a:xfrm>
              <a:off x="5407923" y="1691914"/>
              <a:ext cx="126262" cy="1488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F16BEDF-93D3-A94B-AE6E-1501F614FB9D}"/>
                </a:ext>
              </a:extLst>
            </p:cNvPr>
            <p:cNvSpPr txBox="1"/>
            <p:nvPr/>
          </p:nvSpPr>
          <p:spPr>
            <a:xfrm>
              <a:off x="5660451" y="1384105"/>
              <a:ext cx="20407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  .  .  . . . .  .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3FB5233-09FD-B64C-90D8-3A94204A21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6342" y="1090864"/>
              <a:ext cx="257396" cy="1707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2D1AD82-13CA-4849-B4A8-D9A8285F60E1}"/>
                </a:ext>
              </a:extLst>
            </p:cNvPr>
            <p:cNvCxnSpPr>
              <a:cxnSpLocks/>
            </p:cNvCxnSpPr>
            <p:nvPr/>
          </p:nvCxnSpPr>
          <p:spPr>
            <a:xfrm>
              <a:off x="4824237" y="1872665"/>
              <a:ext cx="205786" cy="3124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75B1AD3-D99B-5742-8DC3-9A717CFF7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4238" y="1446021"/>
              <a:ext cx="257396" cy="1707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859AA24-DD1F-764A-9058-A392C73B64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7131" y="1753335"/>
              <a:ext cx="388402" cy="2812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5AD79DF-EED1-1244-B7DC-BD16F28C6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6835" y="1940305"/>
              <a:ext cx="257396" cy="1707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53DB59AE-BBD2-9A4B-A935-9B094A5A2F7A}"/>
                </a:ext>
              </a:extLst>
            </p:cNvPr>
            <p:cNvCxnSpPr>
              <a:cxnSpLocks/>
            </p:cNvCxnSpPr>
            <p:nvPr/>
          </p:nvCxnSpPr>
          <p:spPr>
            <a:xfrm>
              <a:off x="7663009" y="1898079"/>
              <a:ext cx="258771" cy="1913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1995B90-4B5B-3949-AD69-3FFC7C21F70E}"/>
                </a:ext>
              </a:extLst>
            </p:cNvPr>
            <p:cNvCxnSpPr>
              <a:cxnSpLocks/>
            </p:cNvCxnSpPr>
            <p:nvPr/>
          </p:nvCxnSpPr>
          <p:spPr>
            <a:xfrm>
              <a:off x="7942555" y="1178013"/>
              <a:ext cx="282426" cy="31115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F56BEE2-07BA-A146-8946-1D106C3A07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213" y="1745070"/>
              <a:ext cx="147768" cy="277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7F0CB74-165A-7849-B763-E6DB3AFF3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3448" y="2259590"/>
              <a:ext cx="350678" cy="8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0B7D39F-8F0C-3B4D-9E16-BE6A4CDE53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3706" y="1589428"/>
              <a:ext cx="423511" cy="1248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EA86CE8-F362-9A45-8987-A5AAA6091044}"/>
                </a:ext>
              </a:extLst>
            </p:cNvPr>
            <p:cNvSpPr txBox="1"/>
            <p:nvPr/>
          </p:nvSpPr>
          <p:spPr>
            <a:xfrm>
              <a:off x="5880988" y="1940305"/>
              <a:ext cx="2158147" cy="663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 . . . . . . . . . .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8252EE8-D3B0-FB4B-9464-B8FF6DFAB279}"/>
                </a:ext>
              </a:extLst>
            </p:cNvPr>
            <p:cNvSpPr txBox="1"/>
            <p:nvPr/>
          </p:nvSpPr>
          <p:spPr>
            <a:xfrm>
              <a:off x="5803264" y="559232"/>
              <a:ext cx="20407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  .  .  . . . .  .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2C5B33D-15D6-AB4D-9E13-8A6DD03E5AE3}"/>
                </a:ext>
              </a:extLst>
            </p:cNvPr>
            <p:cNvSpPr txBox="1"/>
            <p:nvPr/>
          </p:nvSpPr>
          <p:spPr>
            <a:xfrm rot="21016372">
              <a:off x="5429396" y="1193931"/>
              <a:ext cx="2502645" cy="390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C00000"/>
                  </a:solidFill>
                </a:rPr>
                <a:t> . . . . . . . . .  . . . . . . . . . . . . . . . .</a:t>
              </a:r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95EDABFD-2160-7442-B4D0-7C4C05613BF6}"/>
              </a:ext>
            </a:extLst>
          </p:cNvPr>
          <p:cNvSpPr/>
          <p:nvPr/>
        </p:nvSpPr>
        <p:spPr>
          <a:xfrm>
            <a:off x="839099" y="3241216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Systematic testing - infeasible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85F5498-1037-E845-B477-19A84E2E45F0}"/>
              </a:ext>
            </a:extLst>
          </p:cNvPr>
          <p:cNvSpPr/>
          <p:nvPr/>
        </p:nvSpPr>
        <p:spPr>
          <a:xfrm>
            <a:off x="5220461" y="3260953"/>
            <a:ext cx="28777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Random testing – no guarantees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F8C6BFE-B90D-914F-94A9-153A5EF59792}"/>
              </a:ext>
            </a:extLst>
          </p:cNvPr>
          <p:cNvSpPr/>
          <p:nvPr/>
        </p:nvSpPr>
        <p:spPr>
          <a:xfrm>
            <a:off x="495300" y="4710264"/>
            <a:ext cx="8153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(joint work with </a:t>
            </a:r>
            <a:r>
              <a:rPr lang="en-US" sz="1400" dirty="0" err="1">
                <a:solidFill>
                  <a:schemeClr val="tx2"/>
                </a:solidFill>
              </a:rPr>
              <a:t>Rupak</a:t>
            </a:r>
            <a:r>
              <a:rPr lang="en-US" sz="1400" dirty="0">
                <a:solidFill>
                  <a:schemeClr val="tx2"/>
                </a:solidFill>
              </a:rPr>
              <a:t> Majumdar, Filip </a:t>
            </a:r>
            <a:r>
              <a:rPr lang="en-US" sz="1400" dirty="0" err="1">
                <a:solidFill>
                  <a:schemeClr val="tx2"/>
                </a:solidFill>
              </a:rPr>
              <a:t>Niksic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Simin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Oraee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Mitra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Tabaei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Befrouei</a:t>
            </a:r>
            <a:r>
              <a:rPr lang="en-US" sz="1400" dirty="0">
                <a:solidFill>
                  <a:schemeClr val="tx2"/>
                </a:solidFill>
              </a:rPr>
              <a:t>, Georg </a:t>
            </a:r>
            <a:r>
              <a:rPr lang="en-US" sz="1400" dirty="0" err="1">
                <a:solidFill>
                  <a:schemeClr val="tx2"/>
                </a:solidFill>
              </a:rPr>
              <a:t>Weissenbacher</a:t>
            </a:r>
            <a:r>
              <a:rPr lang="en-US" sz="1400" dirty="0">
                <a:solidFill>
                  <a:schemeClr val="tx2"/>
                </a:solidFill>
              </a:rPr>
              <a:t>)</a:t>
            </a:r>
            <a:endParaRPr lang="en-US" sz="1400" baseline="30000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27B499-8334-7B4D-A578-10C72E71DF0B}"/>
              </a:ext>
            </a:extLst>
          </p:cNvPr>
          <p:cNvSpPr/>
          <p:nvPr/>
        </p:nvSpPr>
        <p:spPr>
          <a:xfrm>
            <a:off x="604001" y="4146452"/>
            <a:ext cx="7469522" cy="607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Randomized scheduling algorithms: </a:t>
            </a:r>
          </a:p>
          <a:p>
            <a:pPr lvl="1"/>
            <a:r>
              <a:rPr lang="en-US" dirty="0"/>
              <a:t>With theoretical a lower bound on the probability of exposing a bug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07E0AF8-405E-0745-A28B-770A19B20C71}"/>
              </a:ext>
            </a:extLst>
          </p:cNvPr>
          <p:cNvSpPr/>
          <p:nvPr/>
        </p:nvSpPr>
        <p:spPr>
          <a:xfrm>
            <a:off x="4570373" y="1683976"/>
            <a:ext cx="4300323" cy="2193977"/>
          </a:xfrm>
          <a:prstGeom prst="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A5C2B-A99F-A949-87BD-82DB01212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27391"/>
            <a:ext cx="8286750" cy="781516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Random Testing Effective for Partition Tolerance Bugs?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D6D15-52F7-344E-BDA9-A74D437B2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</a:t>
            </a:r>
            <a:r>
              <a:rPr lang="en-US" dirty="0">
                <a:solidFill>
                  <a:schemeClr val="accent1"/>
                </a:solidFill>
              </a:rPr>
              <a:t> G </a:t>
            </a:r>
            <a:r>
              <a:rPr lang="en-US" dirty="0"/>
              <a:t>be the set of goals and P[random </a:t>
            </a:r>
            <a:r>
              <a:rPr lang="en-US" dirty="0">
                <a:solidFill>
                  <a:srgbClr val="C00000"/>
                </a:solidFill>
              </a:rPr>
              <a:t>T</a:t>
            </a:r>
            <a:r>
              <a:rPr lang="en-US" dirty="0"/>
              <a:t> covers </a:t>
            </a:r>
            <a:r>
              <a:rPr lang="en-US" dirty="0">
                <a:solidFill>
                  <a:srgbClr val="0070C0"/>
                </a:solidFill>
              </a:rPr>
              <a:t>G</a:t>
            </a:r>
            <a:r>
              <a:rPr lang="en-US" dirty="0"/>
              <a:t> ] ≥ p</a:t>
            </a:r>
          </a:p>
          <a:p>
            <a:r>
              <a:rPr lang="en-US" dirty="0"/>
              <a:t>Theorem: There exists a covering family of size p</a:t>
            </a:r>
            <a:r>
              <a:rPr lang="en-US" baseline="30000" dirty="0"/>
              <a:t>-1</a:t>
            </a:r>
            <a:r>
              <a:rPr lang="en-US" dirty="0"/>
              <a:t> </a:t>
            </a:r>
            <a:r>
              <a:rPr lang="en-US" dirty="0" err="1"/>
              <a:t>log|</a:t>
            </a:r>
            <a:r>
              <a:rPr lang="en-US" dirty="0" err="1">
                <a:solidFill>
                  <a:srgbClr val="0070C0"/>
                </a:solidFill>
              </a:rPr>
              <a:t>G</a:t>
            </a:r>
            <a:r>
              <a:rPr lang="en-US" dirty="0"/>
              <a:t>|.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P[ random </a:t>
            </a:r>
            <a:r>
              <a:rPr lang="en-US" dirty="0">
                <a:solidFill>
                  <a:srgbClr val="C00000"/>
                </a:solidFill>
              </a:rPr>
              <a:t>T </a:t>
            </a:r>
            <a:r>
              <a:rPr lang="en-US" dirty="0">
                <a:solidFill>
                  <a:schemeClr val="tx1"/>
                </a:solidFill>
              </a:rPr>
              <a:t>does not cover </a:t>
            </a:r>
            <a:r>
              <a:rPr lang="en-US" dirty="0">
                <a:solidFill>
                  <a:schemeClr val="accent1"/>
                </a:solidFill>
              </a:rPr>
              <a:t>G</a:t>
            </a:r>
            <a:r>
              <a:rPr lang="en-US" dirty="0">
                <a:solidFill>
                  <a:schemeClr val="tx1"/>
                </a:solidFill>
              </a:rPr>
              <a:t> ] ≤ 1 – p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P[ </a:t>
            </a:r>
            <a:r>
              <a:rPr lang="en-US" dirty="0">
                <a:solidFill>
                  <a:srgbClr val="00B050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 independent </a:t>
            </a:r>
            <a:r>
              <a:rPr lang="en-US" dirty="0">
                <a:solidFill>
                  <a:srgbClr val="C00000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 do not cover </a:t>
            </a:r>
            <a:r>
              <a:rPr lang="en-US" dirty="0">
                <a:solidFill>
                  <a:schemeClr val="accent1"/>
                </a:solidFill>
              </a:rPr>
              <a:t>G</a:t>
            </a:r>
            <a:r>
              <a:rPr lang="en-US" dirty="0">
                <a:solidFill>
                  <a:schemeClr val="tx1"/>
                </a:solidFill>
              </a:rPr>
              <a:t> ] ≤ (1 - p)</a:t>
            </a:r>
            <a:r>
              <a:rPr lang="en-US" baseline="30000" dirty="0">
                <a:solidFill>
                  <a:schemeClr val="tx1"/>
                </a:solidFill>
              </a:rPr>
              <a:t>K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P[ </a:t>
            </a:r>
            <a:r>
              <a:rPr lang="en-US" dirty="0">
                <a:solidFill>
                  <a:srgbClr val="00B050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 independent </a:t>
            </a:r>
            <a:r>
              <a:rPr lang="en-US" dirty="0">
                <a:solidFill>
                  <a:srgbClr val="C00000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 are not a covering family ] ≤ |</a:t>
            </a:r>
            <a:r>
              <a:rPr lang="en-US" dirty="0">
                <a:solidFill>
                  <a:schemeClr val="accent1"/>
                </a:solidFill>
              </a:rPr>
              <a:t>G</a:t>
            </a:r>
            <a:r>
              <a:rPr lang="en-US" dirty="0">
                <a:solidFill>
                  <a:schemeClr val="tx1"/>
                </a:solidFill>
              </a:rPr>
              <a:t>| (1 - p)</a:t>
            </a:r>
            <a:r>
              <a:rPr lang="en-US" baseline="30000" dirty="0">
                <a:solidFill>
                  <a:schemeClr val="tx1"/>
                </a:solidFill>
              </a:rPr>
              <a:t>K</a:t>
            </a:r>
          </a:p>
          <a:p>
            <a:pPr marL="3429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429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For </a:t>
            </a:r>
            <a:r>
              <a:rPr lang="en-US" dirty="0">
                <a:solidFill>
                  <a:srgbClr val="00B050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 = p</a:t>
            </a:r>
            <a:r>
              <a:rPr lang="en-US" baseline="30000" dirty="0">
                <a:solidFill>
                  <a:schemeClr val="tx1"/>
                </a:solidFill>
              </a:rPr>
              <a:t>-1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log|</a:t>
            </a:r>
            <a:r>
              <a:rPr lang="en-US" dirty="0" err="1">
                <a:solidFill>
                  <a:schemeClr val="accent1"/>
                </a:solidFill>
              </a:rPr>
              <a:t>G</a:t>
            </a:r>
            <a:r>
              <a:rPr lang="en-US" dirty="0">
                <a:solidFill>
                  <a:schemeClr val="tx1"/>
                </a:solidFill>
              </a:rPr>
              <a:t>|, this probability is strictly less than 1.</a:t>
            </a:r>
          </a:p>
          <a:p>
            <a:pPr marL="3429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Therefore, there must exist </a:t>
            </a:r>
            <a:r>
              <a:rPr lang="en-US" dirty="0">
                <a:solidFill>
                  <a:srgbClr val="00B050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 tests that are a covering family!</a:t>
            </a:r>
          </a:p>
          <a:p>
            <a:endParaRPr lang="en-US" dirty="0"/>
          </a:p>
        </p:txBody>
      </p:sp>
      <p:sp>
        <p:nvSpPr>
          <p:cNvPr id="4" name="Slide Number Placeholder 32">
            <a:extLst>
              <a:ext uri="{FF2B5EF4-FFF2-40B4-BE49-F238E27FC236}">
                <a16:creationId xmlns:a16="http://schemas.microsoft.com/office/drawing/2014/main" id="{DF0C61DE-EE8C-AC40-9666-B3F57279E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CDA500E4-CB0A-C443-B35D-FD0AC229237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73DED0-02A9-CE44-854E-A39BB297DBD6}"/>
              </a:ext>
            </a:extLst>
          </p:cNvPr>
          <p:cNvSpPr/>
          <p:nvPr/>
        </p:nvSpPr>
        <p:spPr>
          <a:xfrm>
            <a:off x="2701800" y="4850943"/>
            <a:ext cx="32962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(from Filip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Niksic’s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presentation @ POPL’18)</a:t>
            </a:r>
          </a:p>
        </p:txBody>
      </p:sp>
    </p:spTree>
    <p:extLst>
      <p:ext uri="{BB962C8B-B14F-4D97-AF65-F5344CB8AC3E}">
        <p14:creationId xmlns:p14="http://schemas.microsoft.com/office/powerpoint/2010/main" val="109535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B17AA-3EE7-2349-871C-545A0068C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Coverage notions for network partitions: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k-Splitting</a:t>
            </a:r>
          </a:p>
          <a:p>
            <a:pPr lvl="1"/>
            <a:r>
              <a:rPr lang="en-US" dirty="0"/>
              <a:t>Split network into k distinct blocks (typically k = 2 or k = 3)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</a:t>
            </a:r>
            <a:r>
              <a:rPr lang="en-US" sz="2000" dirty="0" err="1">
                <a:solidFill>
                  <a:schemeClr val="accent1"/>
                </a:solidFill>
              </a:rPr>
              <a:t>k,l</a:t>
            </a:r>
            <a:r>
              <a:rPr lang="en-US" sz="2000" dirty="0">
                <a:solidFill>
                  <a:schemeClr val="accent1"/>
                </a:solidFill>
              </a:rPr>
              <a:t>)-Separation</a:t>
            </a:r>
          </a:p>
          <a:p>
            <a:pPr lvl="1"/>
            <a:r>
              <a:rPr lang="en-US" dirty="0"/>
              <a:t>Split subsets of nodes with specific role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Minority isolation</a:t>
            </a:r>
          </a:p>
          <a:p>
            <a:pPr lvl="1"/>
            <a:r>
              <a:rPr lang="en-US" dirty="0"/>
              <a:t>Constraints on number of nodes in a block (e.g. leader is in the smaller block of a partition)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000" dirty="0"/>
              <a:t>With high probability, O(log n) random partitions simultaneously</a:t>
            </a:r>
          </a:p>
          <a:p>
            <a:pPr marL="0" indent="0">
              <a:buNone/>
            </a:pPr>
            <a:r>
              <a:rPr lang="en-US" sz="2000" dirty="0"/>
              <a:t>provide full coverage of partitioning schemes that incur typical bugs.</a:t>
            </a:r>
          </a:p>
          <a:p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4" name="Slide Number Placeholder 32">
            <a:extLst>
              <a:ext uri="{FF2B5EF4-FFF2-40B4-BE49-F238E27FC236}">
                <a16:creationId xmlns:a16="http://schemas.microsoft.com/office/drawing/2014/main" id="{04BF6BA0-CC71-6F45-B5C6-7AD2828B58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CDA500E4-CB0A-C443-B35D-FD0AC2292371}" type="slidenum">
              <a:rPr lang="en-US" smtClean="0"/>
              <a:t>31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5A0D26-F9FD-AF4B-8C50-206E1D03B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27391"/>
            <a:ext cx="8255374" cy="781516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Random Testing Effective for Partition Tolerance Bugs? </a:t>
            </a:r>
            <a:r>
              <a:rPr lang="en-US" sz="2200" dirty="0"/>
              <a:t>(Majumdar &amp; </a:t>
            </a:r>
            <a:r>
              <a:rPr lang="en-US" sz="2200" dirty="0" err="1"/>
              <a:t>Niksic</a:t>
            </a:r>
            <a:r>
              <a:rPr lang="en-US" sz="2200" dirty="0"/>
              <a:t>, 2018)</a:t>
            </a:r>
          </a:p>
        </p:txBody>
      </p:sp>
    </p:spTree>
    <p:extLst>
      <p:ext uri="{BB962C8B-B14F-4D97-AF65-F5344CB8AC3E}">
        <p14:creationId xmlns:p14="http://schemas.microsoft.com/office/powerpoint/2010/main" val="3691803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15E24-B8E5-E34F-9EC7-141124A6A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ChaosMonkey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CD416-6C04-4841-8166-1896C396B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i="1" dirty="0"/>
              <a:t>Unleash a wild monkey with a weapon in your data center (or cloud region) to randomly shoot down instances and chew through cables</a:t>
            </a:r>
            <a:r>
              <a:rPr lang="en-US" sz="1800" i="1" baseline="30000" dirty="0"/>
              <a:t>1</a:t>
            </a:r>
          </a:p>
          <a:p>
            <a:endParaRPr lang="en-US" sz="1800" baseline="30000" dirty="0"/>
          </a:p>
          <a:p>
            <a:r>
              <a:rPr lang="en-US" sz="1800" dirty="0"/>
              <a:t>Built by Netflix in 2011 during their cloud migration</a:t>
            </a:r>
          </a:p>
          <a:p>
            <a:r>
              <a:rPr lang="en-US" sz="1800" dirty="0"/>
              <a:t>Testing for fault-tolerance and quality of service in turbulent situations</a:t>
            </a:r>
          </a:p>
          <a:p>
            <a:r>
              <a:rPr lang="en-US" sz="1800" dirty="0"/>
              <a:t>Random selection of instances in the </a:t>
            </a:r>
            <a:r>
              <a:rPr lang="en-US" sz="1800" b="1" dirty="0"/>
              <a:t>production environment </a:t>
            </a:r>
            <a:r>
              <a:rPr lang="en-US" sz="1800" dirty="0"/>
              <a:t>and deliberately put them out of service</a:t>
            </a:r>
          </a:p>
          <a:p>
            <a:pPr lvl="1"/>
            <a:r>
              <a:rPr lang="en-US" dirty="0"/>
              <a:t>Forces engineers to built resilient systems</a:t>
            </a:r>
          </a:p>
          <a:p>
            <a:pPr lvl="1"/>
            <a:r>
              <a:rPr lang="en-US" dirty="0"/>
              <a:t>Automation of recovery</a:t>
            </a:r>
          </a:p>
          <a:p>
            <a:endParaRPr lang="en-US" baseline="30000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EA6E1-4AD8-4E41-A531-FC0591472964}"/>
              </a:ext>
            </a:extLst>
          </p:cNvPr>
          <p:cNvSpPr txBox="1"/>
          <p:nvPr/>
        </p:nvSpPr>
        <p:spPr>
          <a:xfrm>
            <a:off x="3141133" y="4997428"/>
            <a:ext cx="37338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/>
              <a:t>1</a:t>
            </a:r>
            <a:r>
              <a:rPr lang="en-US" dirty="0"/>
              <a:t> http://</a:t>
            </a:r>
            <a:r>
              <a:rPr lang="en-US" dirty="0" err="1"/>
              <a:t>principlesofchaos.org</a:t>
            </a:r>
            <a:endParaRPr lang="en-US" dirty="0"/>
          </a:p>
        </p:txBody>
      </p:sp>
      <p:sp>
        <p:nvSpPr>
          <p:cNvPr id="7" name="Slide Number Placeholder 32">
            <a:extLst>
              <a:ext uri="{FF2B5EF4-FFF2-40B4-BE49-F238E27FC236}">
                <a16:creationId xmlns:a16="http://schemas.microsoft.com/office/drawing/2014/main" id="{F217F7D3-FDF3-0B41-8C3B-795A34A7F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CDA500E4-CB0A-C443-B35D-FD0AC229237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80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6509-604B-B84E-884D-EBAC5DF9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Principles of Chaos Engineering</a:t>
            </a:r>
            <a:r>
              <a:rPr lang="en-US" baseline="30000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017FE-0811-B341-82B6-6134105B8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900" i="1" dirty="0"/>
              <a:t>Discipline of experimenting on a distributed system in order to build confidence in the system’s capability to withstand turbulent conditions in production</a:t>
            </a:r>
          </a:p>
          <a:p>
            <a:r>
              <a:rPr lang="en-US" sz="1900" dirty="0"/>
              <a:t>Focus on the measurable output of a system, rather than internal attributes of the system</a:t>
            </a:r>
          </a:p>
          <a:p>
            <a:pPr lvl="1"/>
            <a:r>
              <a:rPr lang="en-US" sz="1700" dirty="0"/>
              <a:t>Throughput, error rates, latency percentiles, etc.</a:t>
            </a:r>
          </a:p>
          <a:p>
            <a:r>
              <a:rPr lang="en-US" sz="1900" dirty="0"/>
              <a:t>Prioritize disturbing events either by potential impact or estimated frequency.</a:t>
            </a:r>
          </a:p>
          <a:p>
            <a:pPr lvl="1"/>
            <a:r>
              <a:rPr lang="en-US" sz="1700" dirty="0"/>
              <a:t>Hardware failures (e.g. dying servers)</a:t>
            </a:r>
          </a:p>
          <a:p>
            <a:pPr lvl="1"/>
            <a:r>
              <a:rPr lang="en-US" sz="1700" dirty="0"/>
              <a:t>Software failures (e.g. malformed messages)</a:t>
            </a:r>
          </a:p>
          <a:p>
            <a:pPr lvl="1"/>
            <a:r>
              <a:rPr lang="en-US" sz="1700" dirty="0"/>
              <a:t>Non-failure events (e.g. spikes in traffic)</a:t>
            </a:r>
          </a:p>
          <a:p>
            <a:r>
              <a:rPr lang="en-US" sz="1900" dirty="0"/>
              <a:t>Aim for authenticity by running on production system</a:t>
            </a:r>
          </a:p>
          <a:p>
            <a:pPr lvl="1"/>
            <a:r>
              <a:rPr lang="en-US" sz="1700" dirty="0"/>
              <a:t>But reduce negative impact by minimizing blast radius</a:t>
            </a:r>
          </a:p>
          <a:p>
            <a:r>
              <a:rPr lang="en-US" sz="1900" dirty="0"/>
              <a:t>Automatize every step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96824-F21D-A34D-8479-F01F9E00F829}"/>
              </a:ext>
            </a:extLst>
          </p:cNvPr>
          <p:cNvSpPr txBox="1"/>
          <p:nvPr/>
        </p:nvSpPr>
        <p:spPr>
          <a:xfrm>
            <a:off x="3141133" y="4997428"/>
            <a:ext cx="37338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/>
              <a:t>2</a:t>
            </a:r>
            <a:r>
              <a:rPr lang="en-US" dirty="0"/>
              <a:t> http://</a:t>
            </a:r>
            <a:r>
              <a:rPr lang="en-US" dirty="0" err="1"/>
              <a:t>principlesofchaos.org</a:t>
            </a:r>
            <a:endParaRPr lang="en-US" dirty="0"/>
          </a:p>
        </p:txBody>
      </p:sp>
      <p:sp>
        <p:nvSpPr>
          <p:cNvPr id="5" name="Slide Number Placeholder 32">
            <a:extLst>
              <a:ext uri="{FF2B5EF4-FFF2-40B4-BE49-F238E27FC236}">
                <a16:creationId xmlns:a16="http://schemas.microsoft.com/office/drawing/2014/main" id="{E71D0C0E-1129-9B42-9893-F513F567A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CDA500E4-CB0A-C443-B35D-FD0AC2292371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261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9A215-D399-9B48-8B7D-00CA8E80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Simian Army</a:t>
            </a:r>
            <a:r>
              <a:rPr lang="en-US" baseline="30000" dirty="0"/>
              <a:t>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85DD-92E3-B04C-89E1-16A7F684A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Shutdown instance.</a:t>
            </a:r>
            <a:r>
              <a:rPr lang="en-US" sz="1800" dirty="0"/>
              <a:t> Shuts down the instance using the EC2 API. The classic chaos monkey strategy.</a:t>
            </a:r>
          </a:p>
          <a:p>
            <a:r>
              <a:rPr lang="en-US" sz="1800" dirty="0">
                <a:solidFill>
                  <a:srgbClr val="0070C0"/>
                </a:solidFill>
              </a:rPr>
              <a:t>Block all network traffic. </a:t>
            </a:r>
            <a:r>
              <a:rPr lang="en-US" sz="1800" dirty="0"/>
              <a:t>The instance is running, but cannot be reached via the network</a:t>
            </a:r>
          </a:p>
          <a:p>
            <a:r>
              <a:rPr lang="en-US" sz="1800" dirty="0">
                <a:solidFill>
                  <a:srgbClr val="0070C0"/>
                </a:solidFill>
              </a:rPr>
              <a:t>Detach all EBS volumes. </a:t>
            </a:r>
            <a:r>
              <a:rPr lang="en-US" sz="1800" dirty="0"/>
              <a:t>The instance is running, but EBS disk I/O will fail.</a:t>
            </a:r>
          </a:p>
          <a:p>
            <a:r>
              <a:rPr lang="en-US" sz="1800" dirty="0">
                <a:solidFill>
                  <a:srgbClr val="0070C0"/>
                </a:solidFill>
              </a:rPr>
              <a:t>Burn-CPU. </a:t>
            </a:r>
            <a:r>
              <a:rPr lang="en-US" sz="1800" dirty="0"/>
              <a:t>The instance will effectively have a much slower CPU.</a:t>
            </a:r>
          </a:p>
          <a:p>
            <a:r>
              <a:rPr lang="en-US" sz="1800" dirty="0">
                <a:solidFill>
                  <a:srgbClr val="0070C0"/>
                </a:solidFill>
              </a:rPr>
              <a:t>Burn-IO. </a:t>
            </a:r>
            <a:r>
              <a:rPr lang="en-US" sz="1800" dirty="0"/>
              <a:t>The instance will effectively have a much slower disk.</a:t>
            </a:r>
          </a:p>
          <a:p>
            <a:r>
              <a:rPr lang="en-US" sz="1800" dirty="0">
                <a:solidFill>
                  <a:srgbClr val="0070C0"/>
                </a:solidFill>
              </a:rPr>
              <a:t>Fill Disk. </a:t>
            </a:r>
            <a:r>
              <a:rPr lang="en-US" sz="1800" dirty="0"/>
              <a:t>This monkey writes a huge file to the root device, filling up the (typically relatively small) root disk.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0FA422-78A0-184C-9448-20973138A6CB}"/>
              </a:ext>
            </a:extLst>
          </p:cNvPr>
          <p:cNvSpPr txBox="1"/>
          <p:nvPr/>
        </p:nvSpPr>
        <p:spPr>
          <a:xfrm>
            <a:off x="1786467" y="4997428"/>
            <a:ext cx="59182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/>
              <a:t>3</a:t>
            </a:r>
            <a:r>
              <a:rPr lang="en-US" dirty="0"/>
              <a:t> https://</a:t>
            </a:r>
            <a:r>
              <a:rPr lang="en-US" dirty="0" err="1"/>
              <a:t>github.com</a:t>
            </a:r>
            <a:r>
              <a:rPr lang="en-US" dirty="0"/>
              <a:t>/Netflix/</a:t>
            </a:r>
            <a:r>
              <a:rPr lang="en-US" dirty="0" err="1"/>
              <a:t>SimianArmy</a:t>
            </a:r>
            <a:r>
              <a:rPr lang="en-US" dirty="0"/>
              <a:t>/wiki/The-Chaos-Monkey-Army</a:t>
            </a:r>
          </a:p>
        </p:txBody>
      </p:sp>
      <p:sp>
        <p:nvSpPr>
          <p:cNvPr id="5" name="Slide Number Placeholder 32">
            <a:extLst>
              <a:ext uri="{FF2B5EF4-FFF2-40B4-BE49-F238E27FC236}">
                <a16:creationId xmlns:a16="http://schemas.microsoft.com/office/drawing/2014/main" id="{C1E71292-1B24-C14C-AD2E-E561625B2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CDA500E4-CB0A-C443-B35D-FD0AC229237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418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B21E-E6E2-A64F-95A8-EB1C9CCE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Simian Army</a:t>
            </a:r>
            <a:r>
              <a:rPr lang="en-US" baseline="30000" dirty="0"/>
              <a:t> </a:t>
            </a:r>
            <a:r>
              <a:rPr lang="en-US" dirty="0"/>
              <a:t>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37404-302B-2747-B3B1-C989FDC77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Kill Processes. </a:t>
            </a:r>
            <a:r>
              <a:rPr lang="en-US" sz="1800" dirty="0"/>
              <a:t>This monkey kills any java or python programs it finds every second, simulating a faulty application, corrupted installation or faulty instance.</a:t>
            </a:r>
          </a:p>
          <a:p>
            <a:r>
              <a:rPr lang="en-US" sz="1800" dirty="0">
                <a:solidFill>
                  <a:srgbClr val="0070C0"/>
                </a:solidFill>
              </a:rPr>
              <a:t>Null-Route.</a:t>
            </a:r>
            <a:r>
              <a:rPr lang="en-US" sz="1800" dirty="0"/>
              <a:t> This monkey null-routes the 10.0.0.0/8 network, which is used by the EC2 internal network. All EC2 &lt;-&gt; EC2 network traffic will fail.</a:t>
            </a:r>
          </a:p>
          <a:p>
            <a:r>
              <a:rPr lang="en-US" sz="1800" dirty="0">
                <a:solidFill>
                  <a:srgbClr val="0070C0"/>
                </a:solidFill>
              </a:rPr>
              <a:t>Fail DNS.</a:t>
            </a:r>
            <a:r>
              <a:rPr lang="en-US" sz="1800" dirty="0"/>
              <a:t> This monkey uses iptables to block port 53 for TCP &amp; UDP; those are the DNS traffic ports. This simulates a failure of your DNS servers.</a:t>
            </a:r>
          </a:p>
          <a:p>
            <a:r>
              <a:rPr lang="en-US" sz="1800" dirty="0">
                <a:solidFill>
                  <a:srgbClr val="0070C0"/>
                </a:solidFill>
              </a:rPr>
              <a:t>Network Corruption.</a:t>
            </a:r>
            <a:r>
              <a:rPr lang="en-US" sz="1800" dirty="0"/>
              <a:t> This monkey corrupts a large fraction of network packets.</a:t>
            </a:r>
          </a:p>
          <a:p>
            <a:r>
              <a:rPr lang="en-US" sz="1800" dirty="0">
                <a:solidFill>
                  <a:srgbClr val="0070C0"/>
                </a:solidFill>
              </a:rPr>
              <a:t>Network Latency.</a:t>
            </a:r>
            <a:r>
              <a:rPr lang="en-US" sz="1800" dirty="0"/>
              <a:t> This monkey introduces latency (1 second +- 50%) to all network packets.</a:t>
            </a:r>
          </a:p>
          <a:p>
            <a:r>
              <a:rPr lang="en-US" sz="1800" dirty="0">
                <a:solidFill>
                  <a:srgbClr val="0070C0"/>
                </a:solidFill>
              </a:rPr>
              <a:t>Network Loss.</a:t>
            </a:r>
            <a:r>
              <a:rPr lang="en-US" sz="1800" dirty="0"/>
              <a:t> This monkey drops a fraction of all network packets.</a:t>
            </a:r>
          </a:p>
        </p:txBody>
      </p:sp>
      <p:sp>
        <p:nvSpPr>
          <p:cNvPr id="4" name="Slide Number Placeholder 32">
            <a:extLst>
              <a:ext uri="{FF2B5EF4-FFF2-40B4-BE49-F238E27FC236}">
                <a16:creationId xmlns:a16="http://schemas.microsoft.com/office/drawing/2014/main" id="{27B14A8A-A72C-A645-B692-E57EC5BCA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CDA500E4-CB0A-C443-B35D-FD0AC2292371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486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7A1B-0655-CA4B-BBDE-B094CD70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27391"/>
            <a:ext cx="7886700" cy="369501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Summary - Random Testing of Distributed Systems: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0849A9-24FF-D441-B725-1BB5F1A95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A500E4-CB0A-C443-B35D-FD0AC2292371}" type="slidenum">
              <a:rPr lang="en-US" smtClean="0"/>
              <a:t>36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EE4C00C-1384-684E-BC15-7530C216B6DE}"/>
              </a:ext>
            </a:extLst>
          </p:cNvPr>
          <p:cNvSpPr txBox="1">
            <a:spLocks/>
          </p:cNvSpPr>
          <p:nvPr/>
        </p:nvSpPr>
        <p:spPr>
          <a:xfrm>
            <a:off x="628650" y="1301664"/>
            <a:ext cx="8236218" cy="4153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70C0"/>
              </a:buClr>
              <a:buFont typeface="Helvetica" pitchFamily="2" charset="0"/>
              <a:buChar char="‣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1">
                  <a:lumMod val="50000"/>
                  <a:lumOff val="50000"/>
                </a:schemeClr>
              </a:buClr>
              <a:buFont typeface="Helvetica" pitchFamily="2" charset="0"/>
              <a:buChar char="-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Randomized testing methods </a:t>
            </a:r>
            <a:r>
              <a:rPr lang="en-US" sz="2000" dirty="0">
                <a:solidFill>
                  <a:srgbClr val="C00000"/>
                </a:solidFill>
              </a:rPr>
              <a:t>PCTCP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C00000"/>
                </a:solidFill>
              </a:rPr>
              <a:t>taPCT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with </a:t>
            </a:r>
            <a:r>
              <a:rPr lang="en-US" sz="2000" dirty="0">
                <a:solidFill>
                  <a:srgbClr val="0070C0"/>
                </a:solidFill>
              </a:rPr>
              <a:t>probabilistic guarantees</a:t>
            </a:r>
            <a:endParaRPr lang="en-US" sz="2000" dirty="0"/>
          </a:p>
          <a:p>
            <a:pPr lvl="1"/>
            <a:endParaRPr lang="en-US" sz="1600" dirty="0"/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r>
              <a:rPr lang="en-US" sz="2000" dirty="0"/>
              <a:t>Jepsen testing framework</a:t>
            </a:r>
          </a:p>
          <a:p>
            <a:pPr lvl="1"/>
            <a:r>
              <a:rPr lang="en-US" dirty="0"/>
              <a:t>Random testing is effective for partition tolerance bugs</a:t>
            </a:r>
          </a:p>
          <a:p>
            <a:pPr lvl="1"/>
            <a:endParaRPr lang="en-US" sz="800" dirty="0"/>
          </a:p>
          <a:p>
            <a:r>
              <a:rPr lang="en-US" sz="2000" dirty="0" err="1"/>
              <a:t>ChaosMonkey</a:t>
            </a:r>
            <a:endParaRPr lang="en-US" sz="2000" dirty="0"/>
          </a:p>
          <a:p>
            <a:pPr lvl="1"/>
            <a:r>
              <a:rPr lang="en-US" dirty="0"/>
              <a:t>Failure testing on production environment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BBAD73-D8EC-1548-A7A1-AB81A15A3DE5}"/>
              </a:ext>
            </a:extLst>
          </p:cNvPr>
          <p:cNvSpPr/>
          <p:nvPr/>
        </p:nvSpPr>
        <p:spPr>
          <a:xfrm>
            <a:off x="2030146" y="1858020"/>
            <a:ext cx="1062461" cy="42433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FCE7D48-94A9-2041-A7B6-87044D018608}"/>
              </a:ext>
            </a:extLst>
          </p:cNvPr>
          <p:cNvSpPr/>
          <p:nvPr/>
        </p:nvSpPr>
        <p:spPr>
          <a:xfrm>
            <a:off x="2191946" y="2075450"/>
            <a:ext cx="715917" cy="2069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C16FB6-2276-0245-82C8-33D7B00E43E9}"/>
              </a:ext>
            </a:extLst>
          </p:cNvPr>
          <p:cNvGrpSpPr/>
          <p:nvPr/>
        </p:nvGrpSpPr>
        <p:grpSpPr>
          <a:xfrm>
            <a:off x="4997491" y="1863635"/>
            <a:ext cx="1137987" cy="442434"/>
            <a:chOff x="4793596" y="900663"/>
            <a:chExt cx="3889563" cy="206939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7B04926-6FC2-6445-AD7F-B974C63A38FF}"/>
                </a:ext>
              </a:extLst>
            </p:cNvPr>
            <p:cNvSpPr/>
            <p:nvPr/>
          </p:nvSpPr>
          <p:spPr>
            <a:xfrm>
              <a:off x="4793596" y="900663"/>
              <a:ext cx="3889563" cy="206939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46A71C4-FE9B-A844-A00A-C09AB177CC95}"/>
                </a:ext>
              </a:extLst>
            </p:cNvPr>
            <p:cNvSpPr/>
            <p:nvPr/>
          </p:nvSpPr>
          <p:spPr>
            <a:xfrm>
              <a:off x="7509960" y="1050698"/>
              <a:ext cx="234117" cy="17466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A860C8-1748-B042-8C40-D37174BC9F4B}"/>
                </a:ext>
              </a:extLst>
            </p:cNvPr>
            <p:cNvSpPr/>
            <p:nvPr/>
          </p:nvSpPr>
          <p:spPr>
            <a:xfrm>
              <a:off x="5733109" y="1070992"/>
              <a:ext cx="234117" cy="17466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B5A50E3-8FB0-8448-B146-4F3F77EBCCC3}"/>
                </a:ext>
              </a:extLst>
            </p:cNvPr>
            <p:cNvSpPr/>
            <p:nvPr/>
          </p:nvSpPr>
          <p:spPr>
            <a:xfrm>
              <a:off x="6188491" y="990270"/>
              <a:ext cx="234143" cy="195003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41C6F55-A5E1-BB4C-9BB2-F07037F5B310}"/>
                </a:ext>
              </a:extLst>
            </p:cNvPr>
            <p:cNvSpPr/>
            <p:nvPr/>
          </p:nvSpPr>
          <p:spPr>
            <a:xfrm>
              <a:off x="7083929" y="990270"/>
              <a:ext cx="247463" cy="195003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F85A48C-F4D2-4049-9660-A857685476F4}"/>
                </a:ext>
              </a:extLst>
            </p:cNvPr>
            <p:cNvSpPr/>
            <p:nvPr/>
          </p:nvSpPr>
          <p:spPr>
            <a:xfrm>
              <a:off x="6601203" y="911039"/>
              <a:ext cx="330353" cy="204864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B7CCDA2-1445-3740-BA39-8B460B528F23}"/>
                </a:ext>
              </a:extLst>
            </p:cNvPr>
            <p:cNvSpPr/>
            <p:nvPr/>
          </p:nvSpPr>
          <p:spPr>
            <a:xfrm>
              <a:off x="5198375" y="1213016"/>
              <a:ext cx="309551" cy="14550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E4E37BB-A624-6948-A82B-732A0406FF64}"/>
                </a:ext>
              </a:extLst>
            </p:cNvPr>
            <p:cNvSpPr/>
            <p:nvPr/>
          </p:nvSpPr>
          <p:spPr>
            <a:xfrm>
              <a:off x="7969259" y="1213016"/>
              <a:ext cx="301214" cy="14550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26A711-6CEA-F44F-817E-2235C37AD106}"/>
                </a:ext>
              </a:extLst>
            </p:cNvPr>
            <p:cNvSpPr/>
            <p:nvPr/>
          </p:nvSpPr>
          <p:spPr>
            <a:xfrm>
              <a:off x="4811884" y="1629436"/>
              <a:ext cx="234117" cy="6118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440C1C7-CA0C-1447-87ED-F181FDFDB11B}"/>
                </a:ext>
              </a:extLst>
            </p:cNvPr>
            <p:cNvSpPr/>
            <p:nvPr/>
          </p:nvSpPr>
          <p:spPr>
            <a:xfrm>
              <a:off x="8449042" y="1629436"/>
              <a:ext cx="234117" cy="61185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8EFA97F-2EBD-EB4E-95C1-63FBB9C7F889}"/>
              </a:ext>
            </a:extLst>
          </p:cNvPr>
          <p:cNvGrpSpPr/>
          <p:nvPr/>
        </p:nvGrpSpPr>
        <p:grpSpPr>
          <a:xfrm>
            <a:off x="3431025" y="2305222"/>
            <a:ext cx="1101993" cy="492978"/>
            <a:chOff x="3033411" y="3188544"/>
            <a:chExt cx="3056966" cy="189670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01471C7-2FD1-1641-A617-B944E277E684}"/>
                </a:ext>
              </a:extLst>
            </p:cNvPr>
            <p:cNvGrpSpPr/>
            <p:nvPr/>
          </p:nvGrpSpPr>
          <p:grpSpPr>
            <a:xfrm>
              <a:off x="3033411" y="3188544"/>
              <a:ext cx="3056966" cy="1896703"/>
              <a:chOff x="377639" y="900663"/>
              <a:chExt cx="3889562" cy="2069399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FC69CF6-F8E1-184D-8DD9-F8BE905B52D4}"/>
                  </a:ext>
                </a:extLst>
              </p:cNvPr>
              <p:cNvSpPr/>
              <p:nvPr/>
            </p:nvSpPr>
            <p:spPr>
              <a:xfrm>
                <a:off x="377639" y="900663"/>
                <a:ext cx="3889562" cy="206939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A1559B7-1A48-8941-9BF8-F5917E2FA3C7}"/>
                  </a:ext>
                </a:extLst>
              </p:cNvPr>
              <p:cNvSpPr/>
              <p:nvPr/>
            </p:nvSpPr>
            <p:spPr>
              <a:xfrm>
                <a:off x="964268" y="1732933"/>
                <a:ext cx="2716307" cy="12371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F2C8162-BE17-1240-A04D-93724AB53E17}"/>
                </a:ext>
              </a:extLst>
            </p:cNvPr>
            <p:cNvSpPr/>
            <p:nvPr/>
          </p:nvSpPr>
          <p:spPr>
            <a:xfrm>
              <a:off x="3702424" y="4136894"/>
              <a:ext cx="179294" cy="7668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640ACC8-B4A5-B443-A8BC-A40E1FCC08D4}"/>
                </a:ext>
              </a:extLst>
            </p:cNvPr>
            <p:cNvSpPr/>
            <p:nvPr/>
          </p:nvSpPr>
          <p:spPr>
            <a:xfrm>
              <a:off x="5220760" y="4134903"/>
              <a:ext cx="179294" cy="7668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E6519DD-B356-1441-8DA8-2DA3FFFD56AB}"/>
                </a:ext>
              </a:extLst>
            </p:cNvPr>
            <p:cNvSpPr/>
            <p:nvPr/>
          </p:nvSpPr>
          <p:spPr>
            <a:xfrm>
              <a:off x="4022597" y="4020353"/>
              <a:ext cx="244603" cy="99988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412E13-DADC-404A-8C58-A35F23C63A08}"/>
                </a:ext>
              </a:extLst>
            </p:cNvPr>
            <p:cNvSpPr/>
            <p:nvPr/>
          </p:nvSpPr>
          <p:spPr>
            <a:xfrm>
              <a:off x="4835277" y="4020353"/>
              <a:ext cx="233407" cy="99988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6AD8A00-DE49-7B4C-8BC1-D4B8DA97984D}"/>
                </a:ext>
              </a:extLst>
            </p:cNvPr>
            <p:cNvSpPr/>
            <p:nvPr/>
          </p:nvSpPr>
          <p:spPr>
            <a:xfrm>
              <a:off x="4422011" y="3951359"/>
              <a:ext cx="270383" cy="113388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2C0364-9324-934D-B86D-EB6696D860B9}"/>
              </a:ext>
            </a:extLst>
          </p:cNvPr>
          <p:cNvCxnSpPr>
            <a:cxnSpLocks/>
          </p:cNvCxnSpPr>
          <p:nvPr/>
        </p:nvCxnSpPr>
        <p:spPr>
          <a:xfrm>
            <a:off x="2938055" y="2292393"/>
            <a:ext cx="457081" cy="16089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3A31B4B-B309-0249-8A49-B804B3242D70}"/>
              </a:ext>
            </a:extLst>
          </p:cNvPr>
          <p:cNvCxnSpPr>
            <a:cxnSpLocks/>
          </p:cNvCxnSpPr>
          <p:nvPr/>
        </p:nvCxnSpPr>
        <p:spPr>
          <a:xfrm flipH="1">
            <a:off x="4590533" y="2298900"/>
            <a:ext cx="469843" cy="18685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901D816-6ADC-9149-8639-AD9491B3A464}"/>
              </a:ext>
            </a:extLst>
          </p:cNvPr>
          <p:cNvSpPr/>
          <p:nvPr/>
        </p:nvSpPr>
        <p:spPr>
          <a:xfrm>
            <a:off x="1880528" y="2870724"/>
            <a:ext cx="46386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solidFill>
                  <a:srgbClr val="C00000"/>
                </a:solidFill>
              </a:rPr>
              <a:t>taPCT</a:t>
            </a:r>
            <a:r>
              <a:rPr lang="en-US" sz="1400" dirty="0"/>
              <a:t>: depth-bounded + trace aware + theoretical guarantees</a:t>
            </a:r>
          </a:p>
        </p:txBody>
      </p:sp>
    </p:spTree>
    <p:extLst>
      <p:ext uri="{BB962C8B-B14F-4D97-AF65-F5344CB8AC3E}">
        <p14:creationId xmlns:p14="http://schemas.microsoft.com/office/powerpoint/2010/main" val="3415118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3F83-0288-9149-8927-11F197A35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PCT(CP) on an example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AFB0035-F9FF-954D-A260-C274D6AA86A7}"/>
              </a:ext>
            </a:extLst>
          </p:cNvPr>
          <p:cNvSpPr/>
          <p:nvPr/>
        </p:nvSpPr>
        <p:spPr>
          <a:xfrm>
            <a:off x="5827046" y="1911400"/>
            <a:ext cx="1026844" cy="2443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D42F379-FFE5-464C-ABAE-CA0D36B3FA73}"/>
              </a:ext>
            </a:extLst>
          </p:cNvPr>
          <p:cNvSpPr/>
          <p:nvPr/>
        </p:nvSpPr>
        <p:spPr>
          <a:xfrm>
            <a:off x="5110549" y="2520974"/>
            <a:ext cx="1026844" cy="2443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Log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A892E0-74F3-E245-ADB0-96FC4DB9D4BE}"/>
              </a:ext>
            </a:extLst>
          </p:cNvPr>
          <p:cNvSpPr/>
          <p:nvPr/>
        </p:nvSpPr>
        <p:spPr>
          <a:xfrm>
            <a:off x="6762139" y="2520974"/>
            <a:ext cx="1026844" cy="2443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Terminate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28A2A3-8283-074B-9093-8CDB21F4572E}"/>
              </a:ext>
            </a:extLst>
          </p:cNvPr>
          <p:cNvSpPr/>
          <p:nvPr/>
        </p:nvSpPr>
        <p:spPr>
          <a:xfrm>
            <a:off x="6762138" y="3105967"/>
            <a:ext cx="1026844" cy="2443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Flush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26025F-8493-FE4D-9D3C-D2707532DCC5}"/>
              </a:ext>
            </a:extLst>
          </p:cNvPr>
          <p:cNvSpPr/>
          <p:nvPr/>
        </p:nvSpPr>
        <p:spPr>
          <a:xfrm>
            <a:off x="6756934" y="3685922"/>
            <a:ext cx="1026844" cy="2443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Flushed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BD93EE4-86C3-D743-8282-2E21A4FD954A}"/>
                  </a:ext>
                </a:extLst>
              </p:cNvPr>
              <p:cNvSpPr/>
              <p:nvPr/>
            </p:nvSpPr>
            <p:spPr>
              <a:xfrm>
                <a:off x="5019953" y="4365023"/>
                <a:ext cx="2883349" cy="380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𝑅𝑒𝑞𝑢𝑒𝑠𝑡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BD93EE4-86C3-D743-8282-2E21A4FD9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953" y="4365023"/>
                <a:ext cx="2883349" cy="3804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5EF2623-367E-234A-BDB3-F5A208CBC1CA}"/>
              </a:ext>
            </a:extLst>
          </p:cNvPr>
          <p:cNvSpPr txBox="1"/>
          <p:nvPr/>
        </p:nvSpPr>
        <p:spPr>
          <a:xfrm>
            <a:off x="1310307" y="1389731"/>
            <a:ext cx="960519" cy="38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Handler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745E5A-BA3C-DB46-9093-9AC784D15284}"/>
              </a:ext>
            </a:extLst>
          </p:cNvPr>
          <p:cNvSpPr txBox="1"/>
          <p:nvPr/>
        </p:nvSpPr>
        <p:spPr>
          <a:xfrm>
            <a:off x="2302678" y="1393697"/>
            <a:ext cx="840551" cy="38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Logger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73477F-C0FD-394A-B6F0-829F6CED87AC}"/>
              </a:ext>
            </a:extLst>
          </p:cNvPr>
          <p:cNvSpPr txBox="1"/>
          <p:nvPr/>
        </p:nvSpPr>
        <p:spPr>
          <a:xfrm>
            <a:off x="3325134" y="1389731"/>
            <a:ext cx="1258358" cy="38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Terminator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80C73-82EB-904C-BA98-6B8D5323F563}"/>
              </a:ext>
            </a:extLst>
          </p:cNvPr>
          <p:cNvCxnSpPr>
            <a:cxnSpLocks/>
          </p:cNvCxnSpPr>
          <p:nvPr/>
        </p:nvCxnSpPr>
        <p:spPr>
          <a:xfrm>
            <a:off x="908864" y="2023108"/>
            <a:ext cx="667264" cy="0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87A7076-49E3-674E-9FA1-7E3995320A72}"/>
              </a:ext>
            </a:extLst>
          </p:cNvPr>
          <p:cNvSpPr/>
          <p:nvPr/>
        </p:nvSpPr>
        <p:spPr>
          <a:xfrm>
            <a:off x="5019952" y="4096320"/>
            <a:ext cx="2883349" cy="38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Online chain partitioning: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C44A82-364F-1048-A564-DD77EE622CA5}"/>
              </a:ext>
            </a:extLst>
          </p:cNvPr>
          <p:cNvCxnSpPr/>
          <p:nvPr/>
        </p:nvCxnSpPr>
        <p:spPr>
          <a:xfrm>
            <a:off x="1650545" y="1729156"/>
            <a:ext cx="0" cy="2278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38BAF4-52F8-974C-9D56-301284FFB76D}"/>
              </a:ext>
            </a:extLst>
          </p:cNvPr>
          <p:cNvCxnSpPr/>
          <p:nvPr/>
        </p:nvCxnSpPr>
        <p:spPr>
          <a:xfrm>
            <a:off x="2642918" y="1729156"/>
            <a:ext cx="0" cy="2278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EE6DD9-D020-BB4C-B83D-FA5DBAAB50A9}"/>
              </a:ext>
            </a:extLst>
          </p:cNvPr>
          <p:cNvCxnSpPr/>
          <p:nvPr/>
        </p:nvCxnSpPr>
        <p:spPr>
          <a:xfrm>
            <a:off x="3631739" y="1729156"/>
            <a:ext cx="0" cy="2278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22482E2-6883-7B48-91A1-93FD3E9199E1}"/>
              </a:ext>
            </a:extLst>
          </p:cNvPr>
          <p:cNvSpPr/>
          <p:nvPr/>
        </p:nvSpPr>
        <p:spPr>
          <a:xfrm>
            <a:off x="807950" y="1683103"/>
            <a:ext cx="968566" cy="38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Request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1E3BB1-5C09-C443-B67C-5C5FE6A265B0}"/>
              </a:ext>
            </a:extLst>
          </p:cNvPr>
          <p:cNvCxnSpPr>
            <a:cxnSpLocks/>
          </p:cNvCxnSpPr>
          <p:nvPr/>
        </p:nvCxnSpPr>
        <p:spPr>
          <a:xfrm>
            <a:off x="1730194" y="2331526"/>
            <a:ext cx="867652" cy="0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CD95356-A1D6-D343-8DFD-1030FA02A13F}"/>
              </a:ext>
            </a:extLst>
          </p:cNvPr>
          <p:cNvSpPr/>
          <p:nvPr/>
        </p:nvSpPr>
        <p:spPr>
          <a:xfrm>
            <a:off x="1872026" y="2002604"/>
            <a:ext cx="96856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Log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2F44B6-CB58-AB4E-A2B4-7D4BC8CCEDAB}"/>
              </a:ext>
            </a:extLst>
          </p:cNvPr>
          <p:cNvCxnSpPr>
            <a:cxnSpLocks/>
          </p:cNvCxnSpPr>
          <p:nvPr/>
        </p:nvCxnSpPr>
        <p:spPr>
          <a:xfrm>
            <a:off x="1726552" y="2825746"/>
            <a:ext cx="1840123" cy="14285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6F8CE2D-F908-E649-B9F8-F5FF68FB954B}"/>
              </a:ext>
            </a:extLst>
          </p:cNvPr>
          <p:cNvSpPr/>
          <p:nvPr/>
        </p:nvSpPr>
        <p:spPr>
          <a:xfrm>
            <a:off x="1685485" y="2531609"/>
            <a:ext cx="968566" cy="66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Terminate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4F0D89-C74C-4341-B676-2D53E88580EE}"/>
              </a:ext>
            </a:extLst>
          </p:cNvPr>
          <p:cNvCxnSpPr>
            <a:cxnSpLocks/>
          </p:cNvCxnSpPr>
          <p:nvPr/>
        </p:nvCxnSpPr>
        <p:spPr>
          <a:xfrm>
            <a:off x="2699020" y="3344127"/>
            <a:ext cx="867652" cy="0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92EA580-2471-0E42-944C-46CA0EF634E0}"/>
              </a:ext>
            </a:extLst>
          </p:cNvPr>
          <p:cNvSpPr/>
          <p:nvPr/>
        </p:nvSpPr>
        <p:spPr>
          <a:xfrm>
            <a:off x="2814707" y="3025078"/>
            <a:ext cx="96856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Flush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CB1276-B50F-C049-985C-136B4B5D3FC5}"/>
              </a:ext>
            </a:extLst>
          </p:cNvPr>
          <p:cNvCxnSpPr>
            <a:cxnSpLocks/>
          </p:cNvCxnSpPr>
          <p:nvPr/>
        </p:nvCxnSpPr>
        <p:spPr>
          <a:xfrm>
            <a:off x="2707904" y="3899211"/>
            <a:ext cx="867652" cy="0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EF0C085-3EF0-2B45-9064-CC96DCAAF3B8}"/>
              </a:ext>
            </a:extLst>
          </p:cNvPr>
          <p:cNvSpPr/>
          <p:nvPr/>
        </p:nvSpPr>
        <p:spPr>
          <a:xfrm>
            <a:off x="2713420" y="3580244"/>
            <a:ext cx="968566" cy="38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Flushed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BED027-C26A-B241-961C-41AD3F71311F}"/>
              </a:ext>
            </a:extLst>
          </p:cNvPr>
          <p:cNvCxnSpPr>
            <a:cxnSpLocks/>
          </p:cNvCxnSpPr>
          <p:nvPr/>
        </p:nvCxnSpPr>
        <p:spPr>
          <a:xfrm flipH="1">
            <a:off x="5804923" y="2184530"/>
            <a:ext cx="522399" cy="290691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C55C5F1-E973-0A42-9493-68466BE12A68}"/>
              </a:ext>
            </a:extLst>
          </p:cNvPr>
          <p:cNvCxnSpPr>
            <a:cxnSpLocks/>
          </p:cNvCxnSpPr>
          <p:nvPr/>
        </p:nvCxnSpPr>
        <p:spPr>
          <a:xfrm>
            <a:off x="6334696" y="2181548"/>
            <a:ext cx="647177" cy="293372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97F30C-2EC0-0843-B9CD-1EBC44C97279}"/>
              </a:ext>
            </a:extLst>
          </p:cNvPr>
          <p:cNvCxnSpPr>
            <a:cxnSpLocks/>
          </p:cNvCxnSpPr>
          <p:nvPr/>
        </p:nvCxnSpPr>
        <p:spPr>
          <a:xfrm>
            <a:off x="7270356" y="2776231"/>
            <a:ext cx="0" cy="290691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F53CFEE-0B02-6648-87B3-D18E9BEFF4AE}"/>
                  </a:ext>
                </a:extLst>
              </p:cNvPr>
              <p:cNvSpPr/>
              <p:nvPr/>
            </p:nvSpPr>
            <p:spPr>
              <a:xfrm>
                <a:off x="5019952" y="4366408"/>
                <a:ext cx="2883349" cy="6685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𝑅𝑒𝑞𝑢𝑒𝑠𝑡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𝐿𝑜𝑔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𝑇𝑒𝑟𝑚𝑖𝑛𝑎𝑡𝑒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F53CFEE-0B02-6648-87B3-D18E9BEFF4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952" y="4366408"/>
                <a:ext cx="2883349" cy="6685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846C333-3396-C345-83CD-19B1F64191E0}"/>
                  </a:ext>
                </a:extLst>
              </p:cNvPr>
              <p:cNvSpPr/>
              <p:nvPr/>
            </p:nvSpPr>
            <p:spPr>
              <a:xfrm>
                <a:off x="5019952" y="4364379"/>
                <a:ext cx="2883349" cy="6685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𝑅𝑒𝑞𝑢𝑒𝑠𝑡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𝐿𝑜𝑔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𝑇𝑒𝑟𝑚𝑖𝑛𝑎𝑡𝑒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𝐹𝑙𝑢𝑠h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846C333-3396-C345-83CD-19B1F64191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952" y="4364379"/>
                <a:ext cx="2883349" cy="6685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D24E125-6A9A-CC4A-B310-CA76B7F6888D}"/>
                  </a:ext>
                </a:extLst>
              </p:cNvPr>
              <p:cNvSpPr/>
              <p:nvPr/>
            </p:nvSpPr>
            <p:spPr>
              <a:xfrm>
                <a:off x="5019952" y="4368059"/>
                <a:ext cx="2883349" cy="9496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𝑅𝑒𝑞𝑢𝑒𝑠𝑡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𝐿𝑜𝑔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𝑇𝑒𝑟𝑚𝑖𝑛𝑎𝑡𝑒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𝐹𝑙𝑢𝑠h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𝐹𝑙𝑢𝑠h𝑒𝑑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D24E125-6A9A-CC4A-B310-CA76B7F68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952" y="4368059"/>
                <a:ext cx="2883349" cy="9496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26B1BEDB-1493-8E4C-830D-AE91172C71E2}"/>
              </a:ext>
            </a:extLst>
          </p:cNvPr>
          <p:cNvSpPr/>
          <p:nvPr/>
        </p:nvSpPr>
        <p:spPr>
          <a:xfrm>
            <a:off x="4721752" y="1380494"/>
            <a:ext cx="2883349" cy="38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Upgrowing </a:t>
            </a:r>
            <a:r>
              <a:rPr lang="en-US" dirty="0" err="1"/>
              <a:t>Poset</a:t>
            </a:r>
            <a:r>
              <a:rPr lang="en-US" dirty="0"/>
              <a:t>: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3902B23-F7A7-0B4E-9E19-1646ED68599D}"/>
              </a:ext>
            </a:extLst>
          </p:cNvPr>
          <p:cNvCxnSpPr>
            <a:cxnSpLocks/>
          </p:cNvCxnSpPr>
          <p:nvPr/>
        </p:nvCxnSpPr>
        <p:spPr>
          <a:xfrm>
            <a:off x="7270356" y="3373872"/>
            <a:ext cx="0" cy="290691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CAEFE-4ECC-554C-8F7A-BAA298C73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CDA500E4-CB0A-C443-B35D-FD0AC2292371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CCEED1D-FBC3-8D49-8B8A-338C7457FEFE}"/>
                  </a:ext>
                </a:extLst>
              </p:cNvPr>
              <p:cNvSpPr/>
              <p:nvPr/>
            </p:nvSpPr>
            <p:spPr>
              <a:xfrm>
                <a:off x="4939732" y="4954687"/>
                <a:ext cx="2665107" cy="300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𝑝𝑟𝑖𝑜𝑟𝑖𝑡𝑦</m:t>
                      </m:r>
                      <m:r>
                        <a:rPr lang="en-US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1) &gt; </m:t>
                      </m:r>
                      <m:r>
                        <a:rPr lang="en-US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𝑝𝑟𝑖𝑜𝑟𝑖𝑡𝑦</m:t>
                      </m:r>
                      <m:r>
                        <a:rPr lang="en-US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2)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CCEED1D-FBC3-8D49-8B8A-338C7457F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732" y="4954687"/>
                <a:ext cx="2665107" cy="300082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D796FE47-5085-9A44-9BFD-0F1FC2C199AB}"/>
              </a:ext>
            </a:extLst>
          </p:cNvPr>
          <p:cNvSpPr/>
          <p:nvPr/>
        </p:nvSpPr>
        <p:spPr>
          <a:xfrm>
            <a:off x="1286548" y="4321245"/>
            <a:ext cx="32071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The program is decomposed into causally dependent chains of events: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6E315F-E1F0-AB4B-A663-32587FD2AE26}"/>
              </a:ext>
            </a:extLst>
          </p:cNvPr>
          <p:cNvSpPr txBox="1"/>
          <p:nvPr/>
        </p:nvSpPr>
        <p:spPr>
          <a:xfrm>
            <a:off x="244575" y="2643130"/>
            <a:ext cx="144944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Buggy if:</a:t>
            </a:r>
          </a:p>
          <a:p>
            <a:r>
              <a:rPr lang="en-US" dirty="0">
                <a:solidFill>
                  <a:srgbClr val="C00000"/>
                </a:solidFill>
              </a:rPr>
              <a:t>Flush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executes before </a:t>
            </a:r>
            <a:r>
              <a:rPr lang="en-US" dirty="0">
                <a:solidFill>
                  <a:srgbClr val="C00000"/>
                </a:solidFill>
              </a:rPr>
              <a:t>Log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7683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9" grpId="1"/>
      <p:bldP spid="31" grpId="0"/>
      <p:bldP spid="31" grpId="1"/>
      <p:bldP spid="32" grpId="0"/>
      <p:bldP spid="32" grpId="1"/>
      <p:bldP spid="33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3F83-0288-9149-8927-11F197A35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PCT(CP) on an example</a:t>
            </a:r>
            <a:endParaRPr lang="en-US" sz="28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AFB0035-F9FF-954D-A260-C274D6AA86A7}"/>
              </a:ext>
            </a:extLst>
          </p:cNvPr>
          <p:cNvSpPr/>
          <p:nvPr/>
        </p:nvSpPr>
        <p:spPr>
          <a:xfrm>
            <a:off x="5827052" y="1911400"/>
            <a:ext cx="1026844" cy="2443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D42F379-FFE5-464C-ABAE-CA0D36B3FA73}"/>
              </a:ext>
            </a:extLst>
          </p:cNvPr>
          <p:cNvSpPr/>
          <p:nvPr/>
        </p:nvSpPr>
        <p:spPr>
          <a:xfrm>
            <a:off x="5110555" y="2520974"/>
            <a:ext cx="1026844" cy="2443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Log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A892E0-74F3-E245-ADB0-96FC4DB9D4BE}"/>
              </a:ext>
            </a:extLst>
          </p:cNvPr>
          <p:cNvSpPr/>
          <p:nvPr/>
        </p:nvSpPr>
        <p:spPr>
          <a:xfrm>
            <a:off x="6762145" y="2520974"/>
            <a:ext cx="1026844" cy="2443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Terminate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28A2A3-8283-074B-9093-8CDB21F4572E}"/>
              </a:ext>
            </a:extLst>
          </p:cNvPr>
          <p:cNvSpPr/>
          <p:nvPr/>
        </p:nvSpPr>
        <p:spPr>
          <a:xfrm>
            <a:off x="6762144" y="3105967"/>
            <a:ext cx="1026844" cy="2443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Flush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26025F-8493-FE4D-9D3C-D2707532DCC5}"/>
              </a:ext>
            </a:extLst>
          </p:cNvPr>
          <p:cNvSpPr/>
          <p:nvPr/>
        </p:nvSpPr>
        <p:spPr>
          <a:xfrm>
            <a:off x="6756940" y="3685922"/>
            <a:ext cx="1026844" cy="2443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Flushed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EF2623-367E-234A-BDB3-F5A208CBC1CA}"/>
              </a:ext>
            </a:extLst>
          </p:cNvPr>
          <p:cNvSpPr txBox="1"/>
          <p:nvPr/>
        </p:nvSpPr>
        <p:spPr>
          <a:xfrm>
            <a:off x="1310307" y="1389731"/>
            <a:ext cx="960519" cy="38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Handler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745E5A-BA3C-DB46-9093-9AC784D15284}"/>
              </a:ext>
            </a:extLst>
          </p:cNvPr>
          <p:cNvSpPr txBox="1"/>
          <p:nvPr/>
        </p:nvSpPr>
        <p:spPr>
          <a:xfrm>
            <a:off x="2302678" y="1393697"/>
            <a:ext cx="840551" cy="38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Logger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73477F-C0FD-394A-B6F0-829F6CED87AC}"/>
              </a:ext>
            </a:extLst>
          </p:cNvPr>
          <p:cNvSpPr txBox="1"/>
          <p:nvPr/>
        </p:nvSpPr>
        <p:spPr>
          <a:xfrm>
            <a:off x="3325134" y="1389731"/>
            <a:ext cx="1258358" cy="38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Terminator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480C73-82EB-904C-BA98-6B8D5323F563}"/>
              </a:ext>
            </a:extLst>
          </p:cNvPr>
          <p:cNvCxnSpPr>
            <a:cxnSpLocks/>
          </p:cNvCxnSpPr>
          <p:nvPr/>
        </p:nvCxnSpPr>
        <p:spPr>
          <a:xfrm>
            <a:off x="908864" y="2023108"/>
            <a:ext cx="667264" cy="0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87A7076-49E3-674E-9FA1-7E3995320A72}"/>
              </a:ext>
            </a:extLst>
          </p:cNvPr>
          <p:cNvSpPr/>
          <p:nvPr/>
        </p:nvSpPr>
        <p:spPr>
          <a:xfrm>
            <a:off x="5019958" y="4096320"/>
            <a:ext cx="2883349" cy="38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Online chain partitioning: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C44A82-364F-1048-A564-DD77EE622CA5}"/>
              </a:ext>
            </a:extLst>
          </p:cNvPr>
          <p:cNvCxnSpPr/>
          <p:nvPr/>
        </p:nvCxnSpPr>
        <p:spPr>
          <a:xfrm>
            <a:off x="1650545" y="1729156"/>
            <a:ext cx="0" cy="2278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38BAF4-52F8-974C-9D56-301284FFB76D}"/>
              </a:ext>
            </a:extLst>
          </p:cNvPr>
          <p:cNvCxnSpPr/>
          <p:nvPr/>
        </p:nvCxnSpPr>
        <p:spPr>
          <a:xfrm>
            <a:off x="2642918" y="1729156"/>
            <a:ext cx="0" cy="2278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EE6DD9-D020-BB4C-B83D-FA5DBAAB50A9}"/>
              </a:ext>
            </a:extLst>
          </p:cNvPr>
          <p:cNvCxnSpPr/>
          <p:nvPr/>
        </p:nvCxnSpPr>
        <p:spPr>
          <a:xfrm>
            <a:off x="3631739" y="1729156"/>
            <a:ext cx="0" cy="2278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22482E2-6883-7B48-91A1-93FD3E9199E1}"/>
              </a:ext>
            </a:extLst>
          </p:cNvPr>
          <p:cNvSpPr/>
          <p:nvPr/>
        </p:nvSpPr>
        <p:spPr>
          <a:xfrm>
            <a:off x="807950" y="1683103"/>
            <a:ext cx="968566" cy="38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Request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1E3BB1-5C09-C443-B67C-5C5FE6A265B0}"/>
              </a:ext>
            </a:extLst>
          </p:cNvPr>
          <p:cNvCxnSpPr>
            <a:cxnSpLocks/>
          </p:cNvCxnSpPr>
          <p:nvPr/>
        </p:nvCxnSpPr>
        <p:spPr>
          <a:xfrm>
            <a:off x="1730194" y="2331526"/>
            <a:ext cx="867652" cy="0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CD95356-A1D6-D343-8DFD-1030FA02A13F}"/>
              </a:ext>
            </a:extLst>
          </p:cNvPr>
          <p:cNvSpPr/>
          <p:nvPr/>
        </p:nvSpPr>
        <p:spPr>
          <a:xfrm>
            <a:off x="1872026" y="2002604"/>
            <a:ext cx="96856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Log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2F44B6-CB58-AB4E-A2B4-7D4BC8CCEDAB}"/>
              </a:ext>
            </a:extLst>
          </p:cNvPr>
          <p:cNvCxnSpPr>
            <a:cxnSpLocks/>
          </p:cNvCxnSpPr>
          <p:nvPr/>
        </p:nvCxnSpPr>
        <p:spPr>
          <a:xfrm>
            <a:off x="1726552" y="2825746"/>
            <a:ext cx="1840123" cy="14285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6F8CE2D-F908-E649-B9F8-F5FF68FB954B}"/>
              </a:ext>
            </a:extLst>
          </p:cNvPr>
          <p:cNvSpPr/>
          <p:nvPr/>
        </p:nvSpPr>
        <p:spPr>
          <a:xfrm>
            <a:off x="1685485" y="2531609"/>
            <a:ext cx="968566" cy="66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Terminate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4F0D89-C74C-4341-B676-2D53E88580EE}"/>
              </a:ext>
            </a:extLst>
          </p:cNvPr>
          <p:cNvCxnSpPr>
            <a:cxnSpLocks/>
          </p:cNvCxnSpPr>
          <p:nvPr/>
        </p:nvCxnSpPr>
        <p:spPr>
          <a:xfrm>
            <a:off x="2699020" y="3344127"/>
            <a:ext cx="867652" cy="0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92EA580-2471-0E42-944C-46CA0EF634E0}"/>
              </a:ext>
            </a:extLst>
          </p:cNvPr>
          <p:cNvSpPr/>
          <p:nvPr/>
        </p:nvSpPr>
        <p:spPr>
          <a:xfrm>
            <a:off x="2814707" y="3025078"/>
            <a:ext cx="96856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Flush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CB1276-B50F-C049-985C-136B4B5D3FC5}"/>
              </a:ext>
            </a:extLst>
          </p:cNvPr>
          <p:cNvCxnSpPr>
            <a:cxnSpLocks/>
          </p:cNvCxnSpPr>
          <p:nvPr/>
        </p:nvCxnSpPr>
        <p:spPr>
          <a:xfrm>
            <a:off x="2707904" y="3899211"/>
            <a:ext cx="867652" cy="0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EF0C085-3EF0-2B45-9064-CC96DCAAF3B8}"/>
              </a:ext>
            </a:extLst>
          </p:cNvPr>
          <p:cNvSpPr/>
          <p:nvPr/>
        </p:nvSpPr>
        <p:spPr>
          <a:xfrm>
            <a:off x="2713420" y="3580244"/>
            <a:ext cx="968566" cy="38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Flushed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BED027-C26A-B241-961C-41AD3F71311F}"/>
              </a:ext>
            </a:extLst>
          </p:cNvPr>
          <p:cNvCxnSpPr>
            <a:cxnSpLocks/>
          </p:cNvCxnSpPr>
          <p:nvPr/>
        </p:nvCxnSpPr>
        <p:spPr>
          <a:xfrm flipH="1">
            <a:off x="5804929" y="2184530"/>
            <a:ext cx="522399" cy="290691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C55C5F1-E973-0A42-9493-68466BE12A68}"/>
              </a:ext>
            </a:extLst>
          </p:cNvPr>
          <p:cNvCxnSpPr>
            <a:cxnSpLocks/>
          </p:cNvCxnSpPr>
          <p:nvPr/>
        </p:nvCxnSpPr>
        <p:spPr>
          <a:xfrm>
            <a:off x="6334702" y="2181548"/>
            <a:ext cx="647177" cy="293372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97F30C-2EC0-0843-B9CD-1EBC44C97279}"/>
              </a:ext>
            </a:extLst>
          </p:cNvPr>
          <p:cNvCxnSpPr>
            <a:cxnSpLocks/>
          </p:cNvCxnSpPr>
          <p:nvPr/>
        </p:nvCxnSpPr>
        <p:spPr>
          <a:xfrm>
            <a:off x="7270362" y="2776231"/>
            <a:ext cx="0" cy="290691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D24E125-6A9A-CC4A-B310-CA76B7F6888D}"/>
                  </a:ext>
                </a:extLst>
              </p:cNvPr>
              <p:cNvSpPr/>
              <p:nvPr/>
            </p:nvSpPr>
            <p:spPr>
              <a:xfrm>
                <a:off x="5024143" y="4367058"/>
                <a:ext cx="2883349" cy="9496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𝑅𝑒𝑞𝑢𝑒𝑠𝑡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𝐿𝑜𝑔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𝑇𝑒𝑟𝑚𝑖𝑛𝑎𝑡𝑒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𝐹𝑙𝑢𝑠h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𝐹𝑙𝑢𝑠h𝑒𝑑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D24E125-6A9A-CC4A-B310-CA76B7F68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143" y="4367058"/>
                <a:ext cx="2883349" cy="9496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26B1BEDB-1493-8E4C-830D-AE91172C71E2}"/>
              </a:ext>
            </a:extLst>
          </p:cNvPr>
          <p:cNvSpPr/>
          <p:nvPr/>
        </p:nvSpPr>
        <p:spPr>
          <a:xfrm>
            <a:off x="4721758" y="1380494"/>
            <a:ext cx="2883349" cy="38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Upgrowing </a:t>
            </a:r>
            <a:r>
              <a:rPr lang="en-US" dirty="0" err="1"/>
              <a:t>Poset</a:t>
            </a:r>
            <a:r>
              <a:rPr lang="en-US" dirty="0"/>
              <a:t>: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3902B23-F7A7-0B4E-9E19-1646ED68599D}"/>
              </a:ext>
            </a:extLst>
          </p:cNvPr>
          <p:cNvCxnSpPr>
            <a:cxnSpLocks/>
          </p:cNvCxnSpPr>
          <p:nvPr/>
        </p:nvCxnSpPr>
        <p:spPr>
          <a:xfrm>
            <a:off x="7270362" y="3373872"/>
            <a:ext cx="0" cy="290691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CAEFE-4ECC-554C-8F7A-BAA298C73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CDA500E4-CB0A-C443-B35D-FD0AC2292371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755CDB3-F18E-9441-83A6-5919F89B2A6C}"/>
                  </a:ext>
                </a:extLst>
              </p:cNvPr>
              <p:cNvSpPr/>
              <p:nvPr/>
            </p:nvSpPr>
            <p:spPr>
              <a:xfrm>
                <a:off x="4939738" y="4954687"/>
                <a:ext cx="2665107" cy="300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𝑝𝑟𝑖𝑜𝑟𝑖𝑡𝑦</m:t>
                      </m:r>
                      <m:r>
                        <a:rPr lang="en-US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 &gt; </m:t>
                      </m:r>
                      <m:r>
                        <a:rPr lang="en-US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𝑝𝑟𝑖𝑜𝑟𝑖𝑡𝑦</m:t>
                      </m:r>
                      <m:r>
                        <a:rPr lang="en-US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755CDB3-F18E-9441-83A6-5919F89B2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738" y="4954687"/>
                <a:ext cx="2665107" cy="300082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0E475F5-0CFD-EC4C-A1BA-D9959F87FA5A}"/>
                  </a:ext>
                </a:extLst>
              </p:cNvPr>
              <p:cNvSpPr/>
              <p:nvPr/>
            </p:nvSpPr>
            <p:spPr>
              <a:xfrm>
                <a:off x="1505349" y="4610666"/>
                <a:ext cx="212639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𝑃𝐶𝑇</m:t>
                      </m:r>
                      <m:r>
                        <a:rPr lang="en-US" sz="16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𝐶𝑃</m:t>
                      </m:r>
                      <m:r>
                        <a:rPr lang="en-US" sz="16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60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 1/2</m:t>
                      </m:r>
                    </m:oMath>
                  </m:oMathPara>
                </a14:m>
                <a:endParaRPr 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𝑅𝑎𝑛𝑑𝑜𝑚</m:t>
                      </m:r>
                      <m:r>
                        <a:rPr lang="en-US" sz="160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𝑤𝑎𝑙𝑘</m:t>
                      </m:r>
                      <m:r>
                        <a:rPr lang="en-US" sz="160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 1/4</m:t>
                      </m:r>
                    </m:oMath>
                  </m:oMathPara>
                </a14:m>
                <a:endParaRPr 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0E475F5-0CFD-EC4C-A1BA-D9959F87F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349" y="4610666"/>
                <a:ext cx="2126390" cy="584775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6012C4D7-8536-034D-A74A-258BDEFDD62D}"/>
              </a:ext>
            </a:extLst>
          </p:cNvPr>
          <p:cNvSpPr/>
          <p:nvPr/>
        </p:nvSpPr>
        <p:spPr>
          <a:xfrm>
            <a:off x="1084219" y="4272701"/>
            <a:ext cx="3229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The bug is detected with probability: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AB6244-5392-004E-9DE2-32AD7AA7F987}"/>
              </a:ext>
            </a:extLst>
          </p:cNvPr>
          <p:cNvSpPr txBox="1"/>
          <p:nvPr/>
        </p:nvSpPr>
        <p:spPr>
          <a:xfrm>
            <a:off x="244575" y="2643130"/>
            <a:ext cx="144944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Buggy if:</a:t>
            </a:r>
          </a:p>
          <a:p>
            <a:r>
              <a:rPr lang="en-US" dirty="0">
                <a:solidFill>
                  <a:srgbClr val="C00000"/>
                </a:solidFill>
              </a:rPr>
              <a:t>Flush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executes before </a:t>
            </a:r>
            <a:r>
              <a:rPr lang="en-US" dirty="0">
                <a:solidFill>
                  <a:srgbClr val="C00000"/>
                </a:solidFill>
              </a:rPr>
              <a:t>Log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6036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FBD06-446B-B740-A19A-AC794DF07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A500E4-CB0A-C443-B35D-FD0AC2292371}" type="slidenum">
              <a:rPr lang="en-US" smtClean="0"/>
              <a:t>6</a:t>
            </a:fld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434244A-B505-164A-B122-41E2779CD589}"/>
              </a:ext>
            </a:extLst>
          </p:cNvPr>
          <p:cNvSpPr/>
          <p:nvPr/>
        </p:nvSpPr>
        <p:spPr>
          <a:xfrm>
            <a:off x="4500226" y="2867923"/>
            <a:ext cx="3705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PCT assigns random priorities to chains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6E832E0-75B9-B148-978E-0C94164E2E83}"/>
                  </a:ext>
                </a:extLst>
              </p:cNvPr>
              <p:cNvSpPr/>
              <p:nvPr/>
            </p:nvSpPr>
            <p:spPr>
              <a:xfrm>
                <a:off x="4500226" y="3164141"/>
                <a:ext cx="3538628" cy="300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priority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Chain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1) &gt; 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priority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Chain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2)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6E832E0-75B9-B148-978E-0C94164E2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226" y="3164141"/>
                <a:ext cx="3538628" cy="300082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1C8D77DC-FE8E-1145-9531-113A63F12415}"/>
              </a:ext>
            </a:extLst>
          </p:cNvPr>
          <p:cNvSpPr/>
          <p:nvPr/>
        </p:nvSpPr>
        <p:spPr>
          <a:xfrm>
            <a:off x="4108072" y="1694835"/>
            <a:ext cx="377337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ct val="90000"/>
              </a:lnSpc>
              <a:spcBef>
                <a:spcPts val="750"/>
              </a:spcBef>
              <a:buClr>
                <a:srgbClr val="0070C0"/>
              </a:buClr>
              <a:buFont typeface="Helvetica" pitchFamily="2" charset="0"/>
              <a:buChar char="‣"/>
            </a:pPr>
            <a:r>
              <a:rPr lang="en-US" sz="1800" dirty="0">
                <a:solidFill>
                  <a:srgbClr val="0070C0"/>
                </a:solidFill>
              </a:rPr>
              <a:t>Online </a:t>
            </a:r>
            <a:r>
              <a:rPr lang="en-US" sz="1800" b="1" dirty="0">
                <a:solidFill>
                  <a:srgbClr val="0070C0"/>
                </a:solidFill>
              </a:rPr>
              <a:t>c</a:t>
            </a:r>
            <a:r>
              <a:rPr lang="en-US" sz="1800" dirty="0">
                <a:solidFill>
                  <a:srgbClr val="0070C0"/>
                </a:solidFill>
              </a:rPr>
              <a:t>hain </a:t>
            </a:r>
            <a:r>
              <a:rPr lang="en-US" sz="1800" b="1" dirty="0">
                <a:solidFill>
                  <a:srgbClr val="0070C0"/>
                </a:solidFill>
              </a:rPr>
              <a:t>p</a:t>
            </a:r>
            <a:r>
              <a:rPr lang="en-US" sz="1800" dirty="0">
                <a:solidFill>
                  <a:srgbClr val="0070C0"/>
                </a:solidFill>
              </a:rPr>
              <a:t>artitioning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02DEA37-5FB8-B74A-9A02-CE6AEA75A25B}"/>
                  </a:ext>
                </a:extLst>
              </p:cNvPr>
              <p:cNvSpPr/>
              <p:nvPr/>
            </p:nvSpPr>
            <p:spPr>
              <a:xfrm>
                <a:off x="4534731" y="3913224"/>
                <a:ext cx="3504123" cy="300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priority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Chain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2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) &gt; 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priority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Chain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1</m:t>
                      </m:r>
                      <m:r>
                        <m:rPr>
                          <m:nor/>
                        </m:rPr>
                        <a:rPr lang="en-US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02DEA37-5FB8-B74A-9A02-CE6AEA75A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731" y="3913224"/>
                <a:ext cx="3504123" cy="300082"/>
              </a:xfrm>
              <a:prstGeom prst="rect">
                <a:avLst/>
              </a:prstGeom>
              <a:blipFill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3EA496B-D527-B941-A4E6-F02C91D53CEF}"/>
                  </a:ext>
                </a:extLst>
              </p:cNvPr>
              <p:cNvSpPr/>
              <p:nvPr/>
            </p:nvSpPr>
            <p:spPr>
              <a:xfrm>
                <a:off x="1023399" y="4855413"/>
                <a:ext cx="1850270" cy="3066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0" dirty="0" smtClean="0">
                          <a:solidFill>
                            <a:schemeClr val="tx1"/>
                          </a:solidFill>
                        </a:rPr>
                        <m:t>Random</m:t>
                      </m:r>
                      <m:r>
                        <m:rPr>
                          <m:nor/>
                        </m:rPr>
                        <a:rPr lang="en-US" sz="140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i="0" dirty="0" smtClean="0">
                          <a:solidFill>
                            <a:schemeClr val="tx1"/>
                          </a:solidFill>
                        </a:rPr>
                        <m:t>walk</m:t>
                      </m:r>
                      <m:r>
                        <m:rPr>
                          <m:nor/>
                        </m:rPr>
                        <a:rPr lang="en-US" sz="1400" i="0" dirty="0" smtClean="0">
                          <a:solidFill>
                            <a:schemeClr val="tx1"/>
                          </a:solidFill>
                        </a:rPr>
                        <m:t>: </m:t>
                      </m:r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1/</m:t>
                      </m:r>
                      <m:sSup>
                        <m:sSup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1400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3EA496B-D527-B941-A4E6-F02C91D53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399" y="4855413"/>
                <a:ext cx="1850270" cy="306622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ABCF4E92-DB2C-B542-98A8-55EA1B7EB10D}"/>
              </a:ext>
            </a:extLst>
          </p:cNvPr>
          <p:cNvSpPr/>
          <p:nvPr/>
        </p:nvSpPr>
        <p:spPr>
          <a:xfrm>
            <a:off x="783168" y="4605234"/>
            <a:ext cx="2860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The bug is detected with probability: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146178E-E80E-6B47-B9E6-2520B9F40110}"/>
                  </a:ext>
                </a:extLst>
              </p:cNvPr>
              <p:cNvSpPr/>
              <p:nvPr/>
            </p:nvSpPr>
            <p:spPr>
              <a:xfrm>
                <a:off x="4563322" y="2079544"/>
                <a:ext cx="3592817" cy="6309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0" smtClean="0">
                          <a:solidFill>
                            <a:schemeClr val="tx1"/>
                          </a:solidFill>
                        </a:rPr>
                        <m:t>C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tx1"/>
                          </a:solidFill>
                        </a:rPr>
                        <m:t>hain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tx1"/>
                          </a:solidFill>
                        </a:rPr>
                        <m:t>1 =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C00000"/>
                          </a:solidFill>
                        </a:rPr>
                        <m:t>msg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C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C00000"/>
                          </a:solidFill>
                        </a:rPr>
                        <m:t>A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smtClean="0">
                        <a:solidFill>
                          <a:schemeClr val="tx1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</a:rPr>
                      <m:t>hain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</a:rPr>
                      <m:t>2 = </m:t>
                    </m:r>
                    <m:r>
                      <m:rPr>
                        <m:nor/>
                      </m:rPr>
                      <a:rPr lang="en-US" i="0">
                        <a:solidFill>
                          <a:schemeClr val="tx1"/>
                        </a:solidFill>
                      </a:rPr>
                      <m:t>msg</m:t>
                    </m:r>
                    <m:r>
                      <m:rPr>
                        <m:nor/>
                      </m:rPr>
                      <a:rPr lang="en-US" i="0">
                        <a:solidFill>
                          <a:schemeClr val="tx1"/>
                        </a:solidFill>
                      </a:rPr>
                      <m:t> 1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>
                        <a:solidFill>
                          <a:schemeClr val="tx1"/>
                        </a:solidFill>
                      </a:rPr>
                      <m:t>msg</m:t>
                    </m:r>
                    <m:r>
                      <m:rPr>
                        <m:nor/>
                      </m:rPr>
                      <a:rPr lang="en-US" i="0">
                        <a:solidFill>
                          <a:schemeClr val="tx1"/>
                        </a:solidFill>
                      </a:rPr>
                      <m:t> 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i="0">
                        <a:solidFill>
                          <a:schemeClr val="tx1"/>
                        </a:solidFill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</a:rPr>
                      <m:t>msg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</a:rPr>
                      <m:t>n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C00000"/>
                        </a:solidFill>
                      </a:rPr>
                      <m:t>msg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C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C00000"/>
                        </a:solidFill>
                      </a:rPr>
                      <m:t>B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146178E-E80E-6B47-B9E6-2520B9F40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322" y="2079544"/>
                <a:ext cx="3592817" cy="630942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41C678D-9B7C-5B4A-8E3A-231FF220B60F}"/>
                  </a:ext>
                </a:extLst>
              </p:cNvPr>
              <p:cNvSpPr/>
              <p:nvPr/>
            </p:nvSpPr>
            <p:spPr>
              <a:xfrm>
                <a:off x="4756787" y="3497929"/>
                <a:ext cx="2816797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smtClean="0">
                        <a:solidFill>
                          <a:srgbClr val="C00000"/>
                        </a:solidFill>
                      </a:rPr>
                      <m:t>msg</m:t>
                    </m:r>
                    <m:r>
                      <m:rPr>
                        <m:nor/>
                      </m:rPr>
                      <a:rPr lang="en-US" i="0" smtClean="0">
                        <a:solidFill>
                          <a:srgbClr val="C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i="0" smtClean="0">
                        <a:solidFill>
                          <a:srgbClr val="C00000"/>
                        </a:solidFill>
                      </a:rPr>
                      <m:t>A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/>
                      <m:t>msg</m:t>
                    </m:r>
                    <m:r>
                      <m:rPr>
                        <m:nor/>
                      </m:rPr>
                      <a:rPr lang="en-US" i="0"/>
                      <m:t> 1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/>
                      <m:t>msg</m:t>
                    </m:r>
                    <m:r>
                      <m:rPr>
                        <m:nor/>
                      </m:rPr>
                      <a:rPr lang="en-US" i="0"/>
                      <m:t> 2  …  </m:t>
                    </m:r>
                    <m:r>
                      <m:rPr>
                        <m:nor/>
                      </m:rPr>
                      <a:rPr lang="en-US" i="0"/>
                      <m:t>msg</m:t>
                    </m:r>
                    <m:r>
                      <m:rPr>
                        <m:nor/>
                      </m:rPr>
                      <a:rPr lang="en-US" i="0"/>
                      <m:t> </m:t>
                    </m:r>
                    <m:r>
                      <m:rPr>
                        <m:nor/>
                      </m:rPr>
                      <a:rPr lang="en-US" i="0"/>
                      <m:t>n</m:t>
                    </m:r>
                    <m:r>
                      <m:rPr>
                        <m:nor/>
                      </m:rPr>
                      <a:rPr lang="en-US" i="0"/>
                      <m:t>   </m:t>
                    </m:r>
                    <m:r>
                      <m:rPr>
                        <m:nor/>
                      </m:rPr>
                      <a:rPr lang="en-US" i="0" smtClean="0">
                        <a:solidFill>
                          <a:srgbClr val="C00000"/>
                        </a:solidFill>
                      </a:rPr>
                      <m:t>msg</m:t>
                    </m:r>
                    <m:r>
                      <m:rPr>
                        <m:nor/>
                      </m:rPr>
                      <a:rPr lang="en-US" i="0" smtClean="0">
                        <a:solidFill>
                          <a:srgbClr val="C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i="0" smtClean="0">
                        <a:solidFill>
                          <a:srgbClr val="C00000"/>
                        </a:solidFill>
                      </a:rPr>
                      <m:t>B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41C678D-9B7C-5B4A-8E3A-231FF220B6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787" y="3497929"/>
                <a:ext cx="2816797" cy="300082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1BDBD75-049F-D94B-929F-38EF8BB401AB}"/>
                  </a:ext>
                </a:extLst>
              </p:cNvPr>
              <p:cNvSpPr/>
              <p:nvPr/>
            </p:nvSpPr>
            <p:spPr>
              <a:xfrm>
                <a:off x="4756787" y="4254131"/>
                <a:ext cx="2816797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/>
                      <m:t>msg</m:t>
                    </m:r>
                    <m:r>
                      <m:rPr>
                        <m:nor/>
                      </m:rPr>
                      <a:rPr lang="en-US" i="0"/>
                      <m:t> 1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/>
                      <m:t>msg</m:t>
                    </m:r>
                    <m:r>
                      <m:rPr>
                        <m:nor/>
                      </m:rPr>
                      <a:rPr lang="en-US" i="0"/>
                      <m:t> 2  …  </m:t>
                    </m:r>
                    <m:r>
                      <m:rPr>
                        <m:nor/>
                      </m:rPr>
                      <a:rPr lang="en-US" i="0"/>
                      <m:t>msg</m:t>
                    </m:r>
                    <m:r>
                      <m:rPr>
                        <m:nor/>
                      </m:rPr>
                      <a:rPr lang="en-US" i="0"/>
                      <m:t> </m:t>
                    </m:r>
                    <m:r>
                      <m:rPr>
                        <m:nor/>
                      </m:rPr>
                      <a:rPr lang="en-US" i="0"/>
                      <m:t>n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m:rPr>
                        <m:nor/>
                      </m:rPr>
                      <a:rPr lang="en-US" i="0"/>
                      <m:t> </m:t>
                    </m:r>
                    <m:r>
                      <m:rPr>
                        <m:nor/>
                      </m:rPr>
                      <a:rPr lang="en-US" i="0" smtClean="0">
                        <a:solidFill>
                          <a:srgbClr val="C00000"/>
                        </a:solidFill>
                      </a:rPr>
                      <m:t>msg</m:t>
                    </m:r>
                    <m:r>
                      <m:rPr>
                        <m:nor/>
                      </m:rPr>
                      <a:rPr lang="en-US" i="0" smtClean="0">
                        <a:solidFill>
                          <a:srgbClr val="C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i="0" smtClean="0">
                        <a:solidFill>
                          <a:srgbClr val="C00000"/>
                        </a:solidFill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>
                        <a:solidFill>
                          <a:srgbClr val="C00000"/>
                        </a:solidFill>
                      </a:rPr>
                      <m:t>msg</m:t>
                    </m:r>
                    <m:r>
                      <m:rPr>
                        <m:nor/>
                      </m:rPr>
                      <a:rPr lang="en-US" i="0">
                        <a:solidFill>
                          <a:srgbClr val="C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i="0">
                        <a:solidFill>
                          <a:srgbClr val="C00000"/>
                        </a:solidFill>
                      </a:rPr>
                      <m:t>A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1BDBD75-049F-D94B-929F-38EF8BB40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787" y="4254131"/>
                <a:ext cx="2816797" cy="300082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8DD2ADA1-83F3-5E4E-BB25-E089D71074EC}"/>
              </a:ext>
            </a:extLst>
          </p:cNvPr>
          <p:cNvSpPr/>
          <p:nvPr/>
        </p:nvSpPr>
        <p:spPr>
          <a:xfrm>
            <a:off x="4108072" y="4717185"/>
            <a:ext cx="436140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ct val="90000"/>
              </a:lnSpc>
              <a:spcBef>
                <a:spcPts val="750"/>
              </a:spcBef>
              <a:buClr>
                <a:srgbClr val="0070C0"/>
              </a:buClr>
              <a:buFont typeface="Helvetica" pitchFamily="2" charset="0"/>
              <a:buChar char="‣"/>
            </a:pPr>
            <a:r>
              <a:rPr lang="en-US" sz="1800" dirty="0">
                <a:solidFill>
                  <a:srgbClr val="0070C0"/>
                </a:solidFill>
              </a:rPr>
              <a:t>Parameterization by “bug depth”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818FB28-E637-2D44-B388-0858A0A7FE38}"/>
              </a:ext>
            </a:extLst>
          </p:cNvPr>
          <p:cNvSpPr/>
          <p:nvPr/>
        </p:nvSpPr>
        <p:spPr>
          <a:xfrm>
            <a:off x="3931602" y="1234230"/>
            <a:ext cx="5052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750"/>
              </a:spcBef>
              <a:buClr>
                <a:srgbClr val="0070C0"/>
              </a:buClr>
            </a:pPr>
            <a:r>
              <a:rPr lang="en-US" sz="2000" dirty="0"/>
              <a:t>PCT’s probabilistic guarantee is based on: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C9ECC40-4D07-294C-970B-0A7E864DC0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6476" y="3478420"/>
            <a:ext cx="220863" cy="248130"/>
          </a:xfrm>
          <a:prstGeom prst="rect">
            <a:avLst/>
          </a:prstGeom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17C19D45-67FD-5F49-8325-6908B4ADF41D}"/>
              </a:ext>
            </a:extLst>
          </p:cNvPr>
          <p:cNvSpPr txBox="1">
            <a:spLocks/>
          </p:cNvSpPr>
          <p:nvPr/>
        </p:nvSpPr>
        <p:spPr>
          <a:xfrm>
            <a:off x="628650" y="262326"/>
            <a:ext cx="7886700" cy="733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Random Walk vs PCT(CP)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D5A57D14-4907-A247-98FE-7F6218542F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8839" y="4284280"/>
            <a:ext cx="200015" cy="2000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F2D6221-EA33-2C47-AF56-27ADF98240A8}"/>
                  </a:ext>
                </a:extLst>
              </p:cNvPr>
              <p:cNvSpPr/>
              <p:nvPr/>
            </p:nvSpPr>
            <p:spPr>
              <a:xfrm>
                <a:off x="1018684" y="5088811"/>
                <a:ext cx="8643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dirty="0" smtClean="0">
                          <a:solidFill>
                            <a:schemeClr val="tx1"/>
                          </a:solidFill>
                        </a:rPr>
                        <m:t>PCT</m:t>
                      </m:r>
                      <m:r>
                        <m:rPr>
                          <m:nor/>
                        </m:rPr>
                        <a:rPr lang="en-US" sz="1400" dirty="0" smtClean="0">
                          <a:solidFill>
                            <a:schemeClr val="tx1"/>
                          </a:solidFill>
                        </a:rPr>
                        <m:t>: 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F2D6221-EA33-2C47-AF56-27ADF98240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684" y="5088811"/>
                <a:ext cx="864339" cy="307777"/>
              </a:xfrm>
              <a:prstGeom prst="rect">
                <a:avLst/>
              </a:prstGeom>
              <a:blipFill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A67D24FD-9D3F-B948-97A4-F658337D35E5}"/>
              </a:ext>
            </a:extLst>
          </p:cNvPr>
          <p:cNvSpPr txBox="1"/>
          <p:nvPr/>
        </p:nvSpPr>
        <p:spPr>
          <a:xfrm>
            <a:off x="1207228" y="1110467"/>
            <a:ext cx="6928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Node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C2D6FB0-1C6F-D346-953B-245E8512DB32}"/>
              </a:ext>
            </a:extLst>
          </p:cNvPr>
          <p:cNvSpPr txBox="1"/>
          <p:nvPr/>
        </p:nvSpPr>
        <p:spPr>
          <a:xfrm>
            <a:off x="2526383" y="1097960"/>
            <a:ext cx="6928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Node 2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301954F-113F-D346-9D67-77E38B1A61AF}"/>
              </a:ext>
            </a:extLst>
          </p:cNvPr>
          <p:cNvCxnSpPr>
            <a:cxnSpLocks/>
          </p:cNvCxnSpPr>
          <p:nvPr/>
        </p:nvCxnSpPr>
        <p:spPr>
          <a:xfrm>
            <a:off x="805785" y="1743844"/>
            <a:ext cx="2002098" cy="8343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67BC3C8-DB54-1E4E-9476-D4C8DCCE6869}"/>
              </a:ext>
            </a:extLst>
          </p:cNvPr>
          <p:cNvCxnSpPr>
            <a:cxnSpLocks/>
          </p:cNvCxnSpPr>
          <p:nvPr/>
        </p:nvCxnSpPr>
        <p:spPr>
          <a:xfrm flipH="1">
            <a:off x="1542002" y="1449892"/>
            <a:ext cx="5464" cy="2649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9A593F7-2162-EB49-8216-C59E4EF40E5C}"/>
              </a:ext>
            </a:extLst>
          </p:cNvPr>
          <p:cNvCxnSpPr>
            <a:cxnSpLocks/>
          </p:cNvCxnSpPr>
          <p:nvPr/>
        </p:nvCxnSpPr>
        <p:spPr>
          <a:xfrm>
            <a:off x="2866623" y="1433419"/>
            <a:ext cx="7045" cy="2666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672A2FF3-2A03-8A41-87B9-62F363297FCE}"/>
              </a:ext>
            </a:extLst>
          </p:cNvPr>
          <p:cNvSpPr/>
          <p:nvPr/>
        </p:nvSpPr>
        <p:spPr>
          <a:xfrm>
            <a:off x="2171254" y="1463337"/>
            <a:ext cx="68267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msg</a:t>
            </a:r>
            <a:r>
              <a:rPr lang="en-US" dirty="0">
                <a:solidFill>
                  <a:srgbClr val="C00000"/>
                </a:solidFill>
              </a:rPr>
              <a:t> A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450EA05-ED6B-4841-B168-E585EB23E5AA}"/>
              </a:ext>
            </a:extLst>
          </p:cNvPr>
          <p:cNvCxnSpPr>
            <a:cxnSpLocks/>
          </p:cNvCxnSpPr>
          <p:nvPr/>
        </p:nvCxnSpPr>
        <p:spPr>
          <a:xfrm>
            <a:off x="1636057" y="3804223"/>
            <a:ext cx="1171826" cy="7601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92B8DC6-E2AD-8C48-9A18-7F38EF68A580}"/>
              </a:ext>
            </a:extLst>
          </p:cNvPr>
          <p:cNvCxnSpPr>
            <a:cxnSpLocks/>
          </p:cNvCxnSpPr>
          <p:nvPr/>
        </p:nvCxnSpPr>
        <p:spPr>
          <a:xfrm>
            <a:off x="808277" y="2086671"/>
            <a:ext cx="667264" cy="0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F2602FFC-0A72-A14D-9ACF-7A5173CD2FEF}"/>
              </a:ext>
            </a:extLst>
          </p:cNvPr>
          <p:cNvSpPr/>
          <p:nvPr/>
        </p:nvSpPr>
        <p:spPr>
          <a:xfrm>
            <a:off x="871349" y="1782209"/>
            <a:ext cx="68267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msg</a:t>
            </a:r>
            <a:r>
              <a:rPr lang="en-US" dirty="0"/>
              <a:t> 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BA58400-9759-EB46-BDFA-D9114D7D2C1A}"/>
              </a:ext>
            </a:extLst>
          </p:cNvPr>
          <p:cNvSpPr/>
          <p:nvPr/>
        </p:nvSpPr>
        <p:spPr>
          <a:xfrm>
            <a:off x="2190992" y="3532304"/>
            <a:ext cx="68267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msg</a:t>
            </a:r>
            <a:r>
              <a:rPr lang="en-US" dirty="0">
                <a:solidFill>
                  <a:srgbClr val="C00000"/>
                </a:solidFill>
              </a:rPr>
              <a:t> B</a:t>
            </a:r>
          </a:p>
        </p:txBody>
      </p:sp>
      <p:sp>
        <p:nvSpPr>
          <p:cNvPr id="70" name="Curved Left Arrow 69">
            <a:extLst>
              <a:ext uri="{FF2B5EF4-FFF2-40B4-BE49-F238E27FC236}">
                <a16:creationId xmlns:a16="http://schemas.microsoft.com/office/drawing/2014/main" id="{A76D78BE-F5DD-0A41-B9FE-998616183938}"/>
              </a:ext>
            </a:extLst>
          </p:cNvPr>
          <p:cNvSpPr/>
          <p:nvPr/>
        </p:nvSpPr>
        <p:spPr>
          <a:xfrm>
            <a:off x="1626280" y="2147502"/>
            <a:ext cx="137160" cy="274320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8E7211D-BF71-4E48-9590-581A52BE77CC}"/>
              </a:ext>
            </a:extLst>
          </p:cNvPr>
          <p:cNvSpPr/>
          <p:nvPr/>
        </p:nvSpPr>
        <p:spPr>
          <a:xfrm>
            <a:off x="1771372" y="2140719"/>
            <a:ext cx="68267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msg</a:t>
            </a:r>
            <a:r>
              <a:rPr lang="en-US" dirty="0"/>
              <a:t> 2</a:t>
            </a:r>
          </a:p>
        </p:txBody>
      </p:sp>
      <p:sp>
        <p:nvSpPr>
          <p:cNvPr id="72" name="Curved Left Arrow 71">
            <a:extLst>
              <a:ext uri="{FF2B5EF4-FFF2-40B4-BE49-F238E27FC236}">
                <a16:creationId xmlns:a16="http://schemas.microsoft.com/office/drawing/2014/main" id="{90A9B983-470F-C247-8CCA-A9D3598D6C7A}"/>
              </a:ext>
            </a:extLst>
          </p:cNvPr>
          <p:cNvSpPr/>
          <p:nvPr/>
        </p:nvSpPr>
        <p:spPr>
          <a:xfrm>
            <a:off x="1625614" y="2548716"/>
            <a:ext cx="137160" cy="274320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4C4DC63-8C88-0440-B747-65549D5CAE30}"/>
              </a:ext>
            </a:extLst>
          </p:cNvPr>
          <p:cNvSpPr/>
          <p:nvPr/>
        </p:nvSpPr>
        <p:spPr>
          <a:xfrm>
            <a:off x="1779470" y="2540637"/>
            <a:ext cx="68267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msg</a:t>
            </a:r>
            <a:r>
              <a:rPr lang="en-US" dirty="0"/>
              <a:t> 3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1BF1160-C624-4D48-9161-F6E8A930B438}"/>
              </a:ext>
            </a:extLst>
          </p:cNvPr>
          <p:cNvSpPr/>
          <p:nvPr/>
        </p:nvSpPr>
        <p:spPr>
          <a:xfrm>
            <a:off x="1771372" y="2842334"/>
            <a:ext cx="421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 ...</a:t>
            </a:r>
          </a:p>
        </p:txBody>
      </p:sp>
      <p:sp>
        <p:nvSpPr>
          <p:cNvPr id="75" name="Curved Left Arrow 74">
            <a:extLst>
              <a:ext uri="{FF2B5EF4-FFF2-40B4-BE49-F238E27FC236}">
                <a16:creationId xmlns:a16="http://schemas.microsoft.com/office/drawing/2014/main" id="{B3109B1C-BB91-834F-9304-F3CD9DEEF396}"/>
              </a:ext>
            </a:extLst>
          </p:cNvPr>
          <p:cNvSpPr/>
          <p:nvPr/>
        </p:nvSpPr>
        <p:spPr>
          <a:xfrm>
            <a:off x="1621395" y="3372412"/>
            <a:ext cx="137160" cy="274320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766FB2E-6CB9-2A46-91B7-073A5A7523AC}"/>
              </a:ext>
            </a:extLst>
          </p:cNvPr>
          <p:cNvSpPr/>
          <p:nvPr/>
        </p:nvSpPr>
        <p:spPr>
          <a:xfrm>
            <a:off x="1779470" y="3277882"/>
            <a:ext cx="68267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msg</a:t>
            </a:r>
            <a:r>
              <a:rPr lang="en-US" dirty="0"/>
              <a:t> 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D3210CF-335D-EE41-9AF6-BFBC592B1580}"/>
              </a:ext>
            </a:extLst>
          </p:cNvPr>
          <p:cNvSpPr/>
          <p:nvPr/>
        </p:nvSpPr>
        <p:spPr>
          <a:xfrm>
            <a:off x="1501419" y="2065039"/>
            <a:ext cx="106943" cy="1992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F85C24F-3C7A-A245-970E-F6249E1761CF}"/>
              </a:ext>
            </a:extLst>
          </p:cNvPr>
          <p:cNvSpPr/>
          <p:nvPr/>
        </p:nvSpPr>
        <p:spPr>
          <a:xfrm>
            <a:off x="1491392" y="2442094"/>
            <a:ext cx="106943" cy="1992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20A8366-4297-0F40-935B-38F0711FD191}"/>
              </a:ext>
            </a:extLst>
          </p:cNvPr>
          <p:cNvSpPr/>
          <p:nvPr/>
        </p:nvSpPr>
        <p:spPr>
          <a:xfrm>
            <a:off x="1488531" y="3615567"/>
            <a:ext cx="106943" cy="1992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9B5AC71-7984-4A4B-B660-2E9FF492E15B}"/>
              </a:ext>
            </a:extLst>
          </p:cNvPr>
          <p:cNvSpPr/>
          <p:nvPr/>
        </p:nvSpPr>
        <p:spPr>
          <a:xfrm>
            <a:off x="2822832" y="1723743"/>
            <a:ext cx="106943" cy="1992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8185FC-F313-AC4A-8FD0-90ADEC962265}"/>
              </a:ext>
            </a:extLst>
          </p:cNvPr>
          <p:cNvSpPr/>
          <p:nvPr/>
        </p:nvSpPr>
        <p:spPr>
          <a:xfrm>
            <a:off x="2813151" y="3771804"/>
            <a:ext cx="106943" cy="1992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653CE0F-4AE0-5948-8B34-D0CB52600BC5}"/>
              </a:ext>
            </a:extLst>
          </p:cNvPr>
          <p:cNvSpPr/>
          <p:nvPr/>
        </p:nvSpPr>
        <p:spPr>
          <a:xfrm>
            <a:off x="1494219" y="2757684"/>
            <a:ext cx="106943" cy="1992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028CACA-B93E-8542-8408-D1F21595F328}"/>
              </a:ext>
            </a:extLst>
          </p:cNvPr>
          <p:cNvSpPr/>
          <p:nvPr/>
        </p:nvSpPr>
        <p:spPr>
          <a:xfrm>
            <a:off x="1490583" y="3228663"/>
            <a:ext cx="106943" cy="1992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552E8F1-E671-5A49-9469-C041683DC066}"/>
              </a:ext>
            </a:extLst>
          </p:cNvPr>
          <p:cNvSpPr txBox="1"/>
          <p:nvPr/>
        </p:nvSpPr>
        <p:spPr>
          <a:xfrm>
            <a:off x="783168" y="4204018"/>
            <a:ext cx="2860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Buggy if:  … </a:t>
            </a:r>
            <a:r>
              <a:rPr lang="en-US" sz="1400" dirty="0" err="1">
                <a:solidFill>
                  <a:srgbClr val="C00000"/>
                </a:solidFill>
              </a:rPr>
              <a:t>msg</a:t>
            </a:r>
            <a:r>
              <a:rPr lang="en-US" sz="1400" dirty="0">
                <a:solidFill>
                  <a:srgbClr val="C00000"/>
                </a:solidFill>
              </a:rPr>
              <a:t> B</a:t>
            </a:r>
            <a:r>
              <a:rPr lang="en-US" sz="1400" dirty="0"/>
              <a:t> … </a:t>
            </a:r>
            <a:r>
              <a:rPr lang="en-US" sz="1400" dirty="0" err="1">
                <a:solidFill>
                  <a:srgbClr val="C00000"/>
                </a:solidFill>
              </a:rPr>
              <a:t>msg</a:t>
            </a:r>
            <a:r>
              <a:rPr lang="en-US" sz="1400" dirty="0">
                <a:solidFill>
                  <a:srgbClr val="C00000"/>
                </a:solidFill>
              </a:rPr>
              <a:t> A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43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51" grpId="0" animBg="1"/>
      <p:bldP spid="52" grpId="0"/>
      <p:bldP spid="53" grpId="0"/>
      <p:bldP spid="54" grpId="0"/>
      <p:bldP spid="55" grpId="0"/>
      <p:bldP spid="5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51E99-D996-4A4C-8C54-047B1799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8272002" cy="1104636"/>
          </a:xfrm>
        </p:spPr>
        <p:txBody>
          <a:bodyPr>
            <a:normAutofit/>
          </a:bodyPr>
          <a:lstStyle/>
          <a:p>
            <a:r>
              <a:rPr lang="en-US" sz="2800" dirty="0"/>
              <a:t>Bug depth: Minimum tuple of events to expose the bug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2E5DF6-21A9-7A4C-99BB-FFBBF5CD21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34728"/>
                <a:ext cx="7886700" cy="370921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dirty="0"/>
                  <a:t> 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 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e.g. order violation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sz="1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1800" dirty="0"/>
                  <a:t> 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 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e.g. atomicity violation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 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more complicated bugs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2E5DF6-21A9-7A4C-99BB-FFBBF5CD21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34728"/>
                <a:ext cx="7886700" cy="3709219"/>
              </a:xfrm>
              <a:blipFill>
                <a:blip r:embed="rId3"/>
                <a:stretch>
                  <a:fillRect l="-322" t="-11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D135D7-A4C3-C24C-B7C6-290B99BBF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32" y="3749778"/>
            <a:ext cx="8819535" cy="11514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C9F197-B2C1-154A-90E0-4CFE984CE362}"/>
              </a:ext>
            </a:extLst>
          </p:cNvPr>
          <p:cNvSpPr/>
          <p:nvPr/>
        </p:nvSpPr>
        <p:spPr>
          <a:xfrm>
            <a:off x="1548432" y="4901217"/>
            <a:ext cx="73429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400" dirty="0"/>
              <a:t>Bug in Cassandra 2.0.0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img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from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Leesatapornwongsa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et. al. ASPLOS’16)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0BD7B6-E4DA-944B-A937-E4D059B6ADA8}"/>
              </a:ext>
            </a:extLst>
          </p:cNvPr>
          <p:cNvSpPr/>
          <p:nvPr/>
        </p:nvSpPr>
        <p:spPr>
          <a:xfrm>
            <a:off x="1381963" y="1820068"/>
            <a:ext cx="236475" cy="247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E62483-4A21-274F-85B5-533877F34313}"/>
              </a:ext>
            </a:extLst>
          </p:cNvPr>
          <p:cNvCxnSpPr>
            <a:cxnSpLocks/>
          </p:cNvCxnSpPr>
          <p:nvPr/>
        </p:nvCxnSpPr>
        <p:spPr>
          <a:xfrm>
            <a:off x="1841050" y="1943808"/>
            <a:ext cx="2830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2BF1D23-8A21-C648-9C84-950F15389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CDA500E4-CB0A-C443-B35D-FD0AC2292371}" type="slidenum">
              <a:rPr lang="en-US" smtClean="0"/>
              <a:t>7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31B8EB-AAD1-A34E-961A-25934BCD2E6D}"/>
              </a:ext>
            </a:extLst>
          </p:cNvPr>
          <p:cNvSpPr/>
          <p:nvPr/>
        </p:nvSpPr>
        <p:spPr>
          <a:xfrm>
            <a:off x="1382654" y="2901173"/>
            <a:ext cx="236475" cy="247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6FCEE73-A14F-F341-A6C5-15C7474BA538}"/>
              </a:ext>
            </a:extLst>
          </p:cNvPr>
          <p:cNvSpPr/>
          <p:nvPr/>
        </p:nvSpPr>
        <p:spPr>
          <a:xfrm>
            <a:off x="3489417" y="2914212"/>
            <a:ext cx="236475" cy="247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661CF5-F787-9F49-A8FC-A87B172F06F4}"/>
              </a:ext>
            </a:extLst>
          </p:cNvPr>
          <p:cNvCxnSpPr>
            <a:cxnSpLocks/>
          </p:cNvCxnSpPr>
          <p:nvPr/>
        </p:nvCxnSpPr>
        <p:spPr>
          <a:xfrm>
            <a:off x="1841050" y="3037953"/>
            <a:ext cx="2830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9A42E9B-707D-A34C-95E4-3B84D776A444}"/>
              </a:ext>
            </a:extLst>
          </p:cNvPr>
          <p:cNvSpPr/>
          <p:nvPr/>
        </p:nvSpPr>
        <p:spPr>
          <a:xfrm>
            <a:off x="2369822" y="1800752"/>
            <a:ext cx="236475" cy="24748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E9D5141-7591-304C-A747-05D9750C45E1}"/>
              </a:ext>
            </a:extLst>
          </p:cNvPr>
          <p:cNvSpPr/>
          <p:nvPr/>
        </p:nvSpPr>
        <p:spPr>
          <a:xfrm>
            <a:off x="2369821" y="2914212"/>
            <a:ext cx="236475" cy="24748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97AB8D-CE2C-D642-B26F-2A3D1F0865CB}"/>
              </a:ext>
            </a:extLst>
          </p:cNvPr>
          <p:cNvCxnSpPr>
            <a:cxnSpLocks/>
          </p:cNvCxnSpPr>
          <p:nvPr/>
        </p:nvCxnSpPr>
        <p:spPr>
          <a:xfrm>
            <a:off x="2858154" y="3041054"/>
            <a:ext cx="2830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87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C5A94AF0-E243-C44C-A558-F7CDF2F88852}"/>
              </a:ext>
            </a:extLst>
          </p:cNvPr>
          <p:cNvSpPr/>
          <p:nvPr/>
        </p:nvSpPr>
        <p:spPr>
          <a:xfrm>
            <a:off x="2827181" y="3210578"/>
            <a:ext cx="2499889" cy="173492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3E1D98E-C22E-B943-8625-53BBE6B4C3D3}"/>
              </a:ext>
            </a:extLst>
          </p:cNvPr>
          <p:cNvSpPr/>
          <p:nvPr/>
        </p:nvSpPr>
        <p:spPr>
          <a:xfrm>
            <a:off x="3312394" y="4092426"/>
            <a:ext cx="1553591" cy="832465"/>
          </a:xfrm>
          <a:prstGeom prst="ellipse">
            <a:avLst/>
          </a:prstGeom>
          <a:solidFill>
            <a:srgbClr val="045F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2-hitting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family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E5DF6-21A9-7A4C-99BB-FFBBF5CD2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89" y="1164796"/>
            <a:ext cx="8558373" cy="4045140"/>
          </a:xfrm>
        </p:spPr>
        <p:txBody>
          <a:bodyPr/>
          <a:lstStyle/>
          <a:p>
            <a:pPr lvl="1"/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2BF1D23-8A21-C648-9C84-950F15389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pPr algn="r"/>
            <a:fld id="{CDA500E4-CB0A-C443-B35D-FD0AC2292371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8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5418B-4657-4A40-AB77-D303CCF680C9}"/>
              </a:ext>
            </a:extLst>
          </p:cNvPr>
          <p:cNvSpPr txBox="1"/>
          <p:nvPr/>
        </p:nvSpPr>
        <p:spPr>
          <a:xfrm rot="5400000">
            <a:off x="3872581" y="3662673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. . 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2D1318-88BE-9E4E-8D9B-2BB7378CED2B}"/>
              </a:ext>
            </a:extLst>
          </p:cNvPr>
          <p:cNvSpPr txBox="1"/>
          <p:nvPr/>
        </p:nvSpPr>
        <p:spPr>
          <a:xfrm>
            <a:off x="3664607" y="3257559"/>
            <a:ext cx="8250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n-hitting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BFC59ED-34B7-3B4F-8E9D-87AD50DBE350}"/>
              </a:ext>
            </a:extLst>
          </p:cNvPr>
          <p:cNvSpPr/>
          <p:nvPr/>
        </p:nvSpPr>
        <p:spPr>
          <a:xfrm>
            <a:off x="3517576" y="4413355"/>
            <a:ext cx="1143225" cy="51153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1-hitting family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DBA9CD3-0E3F-A043-B6E4-667E9986B85A}"/>
              </a:ext>
            </a:extLst>
          </p:cNvPr>
          <p:cNvSpPr txBox="1">
            <a:spLocks/>
          </p:cNvSpPr>
          <p:nvPr/>
        </p:nvSpPr>
        <p:spPr>
          <a:xfrm>
            <a:off x="628650" y="262326"/>
            <a:ext cx="7886700" cy="733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Sampling from a </a:t>
            </a:r>
            <a:r>
              <a:rPr lang="en-US" dirty="0">
                <a:solidFill>
                  <a:srgbClr val="C00000"/>
                </a:solidFill>
              </a:rPr>
              <a:t>Depth Bounded</a:t>
            </a:r>
            <a:r>
              <a:rPr lang="en-US" dirty="0"/>
              <a:t> Set of Schedules 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B6F201F2-DA82-7A47-A599-677BAD869F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189" y="1317196"/>
                <a:ext cx="8558373" cy="40451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rgbClr val="0070C0"/>
                  </a:buClr>
                  <a:buFont typeface="Helvetica" pitchFamily="2" charset="0"/>
                  <a:buChar char="‣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tx1">
                      <a:lumMod val="50000"/>
                      <a:lumOff val="50000"/>
                    </a:schemeClr>
                  </a:buClr>
                  <a:buFont typeface="Helvetica" pitchFamily="2" charset="0"/>
                  <a:buChar char="-"/>
                  <a:defRPr sz="18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 smtClean="0">
                        <a:solidFill>
                          <a:srgbClr val="C00000"/>
                        </a:solidFill>
                      </a:rPr>
                      <m:t>Bug</m:t>
                    </m:r>
                    <m:r>
                      <m:rPr>
                        <m:nor/>
                      </m:rPr>
                      <a:rPr lang="en-US" sz="1800" dirty="0" smtClean="0">
                        <a:solidFill>
                          <a:srgbClr val="C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800" dirty="0" smtClean="0">
                        <a:solidFill>
                          <a:srgbClr val="C00000"/>
                        </a:solidFill>
                      </a:rPr>
                      <m:t>depth</m:t>
                    </m:r>
                    <m:r>
                      <m:rPr>
                        <m:nor/>
                      </m:rPr>
                      <a:rPr lang="en-US" sz="1800" dirty="0" smtClean="0"/>
                      <m:t>: </m:t>
                    </m:r>
                    <m:r>
                      <m:rPr>
                        <m:nor/>
                      </m:rPr>
                      <a:rPr lang="en-US" sz="1800" dirty="0" smtClean="0"/>
                      <m:t>The</m:t>
                    </m:r>
                    <m:r>
                      <m:rPr>
                        <m:nor/>
                      </m:rPr>
                      <a:rPr lang="en-US" sz="1800" dirty="0" smtClean="0"/>
                      <m:t> </m:t>
                    </m:r>
                    <m:r>
                      <m:rPr>
                        <m:nor/>
                      </m:rPr>
                      <a:rPr lang="en-US" sz="1800" smtClean="0"/>
                      <m:t>minimal</m:t>
                    </m:r>
                    <m:r>
                      <m:rPr>
                        <m:nor/>
                      </m:rPr>
                      <a:rPr lang="en-US" sz="1800" smtClean="0"/>
                      <m:t> </m:t>
                    </m:r>
                    <m:r>
                      <m:rPr>
                        <m:nor/>
                      </m:rPr>
                      <a:rPr lang="en-US" sz="1800" smtClean="0"/>
                      <m:t>number</m:t>
                    </m:r>
                    <m:r>
                      <m:rPr>
                        <m:nor/>
                      </m:rPr>
                      <a:rPr lang="en-US" sz="1800" smtClean="0"/>
                      <m:t> </m:t>
                    </m:r>
                    <m:r>
                      <m:rPr>
                        <m:nor/>
                      </m:rPr>
                      <a:rPr lang="en-US" sz="1800" smtClean="0"/>
                      <m:t>of</m:t>
                    </m:r>
                    <m:r>
                      <m:rPr>
                        <m:nor/>
                      </m:rPr>
                      <a:rPr lang="en-US" sz="1800" smtClean="0"/>
                      <m:t> </m:t>
                    </m:r>
                    <m:r>
                      <m:rPr>
                        <m:nor/>
                      </m:rPr>
                      <a:rPr lang="en-US" sz="1800" smtClean="0"/>
                      <m:t>ordering</m:t>
                    </m:r>
                    <m:r>
                      <m:rPr>
                        <m:nor/>
                      </m:rPr>
                      <a:rPr lang="en-US" sz="1800" smtClean="0"/>
                      <m:t> </m:t>
                    </m:r>
                    <m:r>
                      <m:rPr>
                        <m:nor/>
                      </m:rPr>
                      <a:rPr lang="en-US" sz="1800" smtClean="0"/>
                      <m:t>constraints</m:t>
                    </m:r>
                    <m:r>
                      <m:rPr>
                        <m:nor/>
                      </m:rPr>
                      <a:rPr lang="en-US" sz="1800" smtClean="0"/>
                      <m:t> </m:t>
                    </m:r>
                    <m:r>
                      <m:rPr>
                        <m:nor/>
                      </m:rPr>
                      <a:rPr lang="en-US" sz="1800" smtClean="0"/>
                      <m:t>among</m:t>
                    </m:r>
                    <m:r>
                      <m:rPr>
                        <m:nor/>
                      </m:rPr>
                      <a:rPr lang="en-US" sz="1800" smtClean="0"/>
                      <m:t> </m:t>
                    </m:r>
                    <m:r>
                      <m:rPr>
                        <m:nor/>
                      </m:rPr>
                      <a:rPr lang="en-US" sz="1800" smtClean="0"/>
                      <m:t>events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  e.g. order violation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600" dirty="0"/>
                  <a:t>e.g. atomicity violation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  more complicated bugs</a:t>
                </a:r>
              </a:p>
              <a:p>
                <a:pPr marL="0" indent="0">
                  <a:buFont typeface="Helvetica" pitchFamily="2" charset="0"/>
                  <a:buNone/>
                </a:pPr>
                <a:endParaRPr lang="en-US" sz="800" dirty="0"/>
              </a:p>
              <a:p>
                <a:r>
                  <a:rPr lang="en-US" sz="1800" dirty="0"/>
                  <a:t>PCT samples from </a:t>
                </a:r>
                <a:r>
                  <a:rPr lang="en-US" sz="1800" dirty="0">
                    <a:solidFill>
                      <a:srgbClr val="0070C0"/>
                    </a:solidFill>
                  </a:rPr>
                  <a:t>strong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1800" dirty="0">
                    <a:solidFill>
                      <a:srgbClr val="0070C0"/>
                    </a:solidFill>
                  </a:rPr>
                  <a:t>-hitting family</a:t>
                </a:r>
                <a:r>
                  <a:rPr lang="en-US" sz="1800" dirty="0"/>
                  <a:t> of schedules:</a:t>
                </a:r>
              </a:p>
              <a:p>
                <a:pPr lvl="1"/>
                <a:endParaRPr lang="en-US" sz="1600" dirty="0"/>
              </a:p>
              <a:p>
                <a:pPr marL="0" indent="0">
                  <a:buFont typeface="Helvetica" pitchFamily="2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B6F201F2-DA82-7A47-A599-677BAD869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89" y="1317196"/>
                <a:ext cx="8558373" cy="4045140"/>
              </a:xfrm>
              <a:prstGeom prst="rect">
                <a:avLst/>
              </a:prstGeom>
              <a:blipFill>
                <a:blip r:embed="rId3"/>
                <a:stretch>
                  <a:fillRect l="-296" t="-2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1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4" grpId="0"/>
      <p:bldP spid="5" grpId="0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440CF1-DC16-E446-9FAF-33622249F54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04271"/>
                <a:ext cx="7886700" cy="1104636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Coverage: Strong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800" dirty="0"/>
                  <a:t>-Hitting </a:t>
                </a:r>
                <a:r>
                  <a:rPr lang="en-US" dirty="0"/>
                  <a:t>f</a:t>
                </a:r>
                <a:r>
                  <a:rPr lang="en-US" sz="2800" dirty="0"/>
                  <a:t>amilies of schedules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440CF1-DC16-E446-9FAF-33622249F5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04271"/>
                <a:ext cx="7886700" cy="1104636"/>
              </a:xfrm>
              <a:blipFill>
                <a:blip r:embed="rId3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D48851A-B4BD-3547-9B0A-DAF866B90189}"/>
                  </a:ext>
                </a:extLst>
              </p:cNvPr>
              <p:cNvSpPr/>
              <p:nvPr/>
            </p:nvSpPr>
            <p:spPr>
              <a:xfrm>
                <a:off x="659921" y="1406770"/>
                <a:ext cx="7425812" cy="1063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A schedule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strongly hits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if</a:t>
                </a:r>
                <a:r>
                  <a:rPr lang="en-US" sz="2000" dirty="0"/>
                  <a:t> for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/>
                  <a:t>:</a:t>
                </a:r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for some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b="0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D48851A-B4BD-3547-9B0A-DAF866B901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21" y="1406770"/>
                <a:ext cx="7425812" cy="1063433"/>
              </a:xfrm>
              <a:prstGeom prst="rect">
                <a:avLst/>
              </a:prstGeom>
              <a:blipFill>
                <a:blip r:embed="rId4"/>
                <a:stretch>
                  <a:fillRect l="-683" t="-43529"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4E50CF36-FBCA-9F43-8CF5-A39385539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CDA500E4-CB0A-C443-B35D-FD0AC2292371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A63E242E-D8E6-C546-A595-4D277BEFFC94}"/>
                  </a:ext>
                </a:extLst>
              </p:cNvPr>
              <p:cNvSpPr/>
              <p:nvPr/>
            </p:nvSpPr>
            <p:spPr>
              <a:xfrm>
                <a:off x="617100" y="2638751"/>
                <a:ext cx="6576456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>
                          <a:solidFill>
                            <a:srgbClr val="0070C0"/>
                          </a:solidFill>
                        </a:rPr>
                        <m:t>strongly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rgbClr val="0070C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rgbClr val="0070C0"/>
                          </a:solidFill>
                        </a:rPr>
                        <m:t>hits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rgbClr val="0070C0"/>
                          </a:solidFill>
                        </a:rPr>
                        <m:t> 1−</m:t>
                      </m:r>
                      <m:r>
                        <m:rPr>
                          <m:nor/>
                        </m:rPr>
                        <a:rPr lang="en-US" sz="2000" dirty="0"/>
                        <m:t>tuple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rgbClr val="C00000"/>
                          </a:solidFill>
                        </a:rPr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dirty="0"/>
                        <m:t>, 2−</m:t>
                      </m:r>
                      <m:r>
                        <m:rPr>
                          <m:nor/>
                        </m:rPr>
                        <a:rPr lang="en-US" sz="2000" dirty="0"/>
                        <m:t>tuple</m:t>
                      </m:r>
                      <m:r>
                        <m:rPr>
                          <m:nor/>
                        </m:rPr>
                        <a:rPr lang="en-US" sz="2000" dirty="0"/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1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strongly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hits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 1−</m:t>
                    </m:r>
                    <m:r>
                      <m:rPr>
                        <m:nor/>
                      </m:rPr>
                      <a:rPr lang="en-US" sz="2000" dirty="0" smtClean="0">
                        <a:solidFill>
                          <a:schemeClr val="tx1"/>
                        </a:solidFill>
                      </a:rPr>
                      <m:t>tuple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C00000"/>
                        </a:solidFill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/>
                      <m:t>, 2−</m:t>
                    </m:r>
                    <m:r>
                      <m:rPr>
                        <m:nor/>
                      </m:rPr>
                      <a:rPr lang="en-US" sz="2000" dirty="0"/>
                      <m:t>tuple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sz="2000" dirty="0"/>
                  <a:t>, 3-tuple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A63E242E-D8E6-C546-A595-4D277BEFF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00" y="2638751"/>
                <a:ext cx="6576456" cy="1477328"/>
              </a:xfrm>
              <a:prstGeom prst="rect">
                <a:avLst/>
              </a:prstGeom>
              <a:blipFill>
                <a:blip r:embed="rId5"/>
                <a:stretch>
                  <a:fillRect l="-386" b="-5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12574545-CADC-0E4A-92BB-DFB787BBAFF9}"/>
              </a:ext>
            </a:extLst>
          </p:cNvPr>
          <p:cNvGrpSpPr/>
          <p:nvPr/>
        </p:nvGrpSpPr>
        <p:grpSpPr>
          <a:xfrm>
            <a:off x="6070252" y="2014760"/>
            <a:ext cx="2015481" cy="1584063"/>
            <a:chOff x="6156364" y="1644860"/>
            <a:chExt cx="2015481" cy="158406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0208C1A-A296-3B40-A518-A429F687A9F5}"/>
                </a:ext>
              </a:extLst>
            </p:cNvPr>
            <p:cNvGrpSpPr/>
            <p:nvPr/>
          </p:nvGrpSpPr>
          <p:grpSpPr>
            <a:xfrm>
              <a:off x="6389193" y="1644860"/>
              <a:ext cx="323550" cy="302438"/>
              <a:chOff x="7326116" y="1409518"/>
              <a:chExt cx="323550" cy="302438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022EFEFD-B93C-BB49-BCFE-FF2690C58B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43846" y="1415218"/>
                <a:ext cx="283541" cy="296738"/>
              </a:xfrm>
              <a:prstGeom prst="ellipse">
                <a:avLst/>
              </a:prstGeom>
              <a:noFill/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83D27976-79AE-7B4D-875B-191054DB1CBC}"/>
                      </a:ext>
                    </a:extLst>
                  </p:cNvPr>
                  <p:cNvSpPr txBox="1"/>
                  <p:nvPr/>
                </p:nvSpPr>
                <p:spPr>
                  <a:xfrm>
                    <a:off x="7326116" y="1409518"/>
                    <a:ext cx="323550" cy="3000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3B06A580-2B2E-8849-8D22-DFA64093DF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6116" y="1409518"/>
                    <a:ext cx="323550" cy="30008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E8B588E-6470-4442-AF0B-6C26C13F1017}"/>
                </a:ext>
              </a:extLst>
            </p:cNvPr>
            <p:cNvGrpSpPr/>
            <p:nvPr/>
          </p:nvGrpSpPr>
          <p:grpSpPr>
            <a:xfrm>
              <a:off x="6386918" y="2322610"/>
              <a:ext cx="329642" cy="302438"/>
              <a:chOff x="7326116" y="1409518"/>
              <a:chExt cx="329642" cy="302438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13EB25E-9D3E-014E-94A5-F51E7ADAA6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43846" y="1415218"/>
                <a:ext cx="283541" cy="296738"/>
              </a:xfrm>
              <a:prstGeom prst="ellipse">
                <a:avLst/>
              </a:prstGeom>
              <a:noFill/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5DCFAA87-2FED-2B4A-9A14-E66483CFDFD9}"/>
                      </a:ext>
                    </a:extLst>
                  </p:cNvPr>
                  <p:cNvSpPr txBox="1"/>
                  <p:nvPr/>
                </p:nvSpPr>
                <p:spPr>
                  <a:xfrm>
                    <a:off x="7326116" y="1409518"/>
                    <a:ext cx="329642" cy="3000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CE7D7C0B-3401-3E4B-9F40-F68DF0E556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6116" y="1409518"/>
                    <a:ext cx="329642" cy="30008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FD55090-A2CA-0B4F-AAF6-5A64B70F5B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48693" y="2005479"/>
              <a:ext cx="1" cy="263372"/>
            </a:xfrm>
            <a:prstGeom prst="straightConnector1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EB49222-6671-1944-BC69-6C2676ABBF1E}"/>
                </a:ext>
              </a:extLst>
            </p:cNvPr>
            <p:cNvGrpSpPr/>
            <p:nvPr/>
          </p:nvGrpSpPr>
          <p:grpSpPr>
            <a:xfrm>
              <a:off x="6156364" y="2899336"/>
              <a:ext cx="313484" cy="302438"/>
              <a:chOff x="7326116" y="1409518"/>
              <a:chExt cx="313484" cy="302438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F9408390-0949-6B42-8D17-D3F62D8A15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43846" y="1415218"/>
                <a:ext cx="283541" cy="296738"/>
              </a:xfrm>
              <a:prstGeom prst="ellipse">
                <a:avLst/>
              </a:prstGeom>
              <a:noFill/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5A31C7E2-55C1-2C48-A497-F8A26909DC15}"/>
                      </a:ext>
                    </a:extLst>
                  </p:cNvPr>
                  <p:cNvSpPr txBox="1"/>
                  <p:nvPr/>
                </p:nvSpPr>
                <p:spPr>
                  <a:xfrm>
                    <a:off x="7326116" y="1409518"/>
                    <a:ext cx="313484" cy="3000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EF7BF38-043D-4A44-91D1-7C574A1B3F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6116" y="1409518"/>
                    <a:ext cx="313484" cy="30008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29C10A4-33FC-584C-BF1D-6E6A6594766C}"/>
                </a:ext>
              </a:extLst>
            </p:cNvPr>
            <p:cNvGrpSpPr/>
            <p:nvPr/>
          </p:nvGrpSpPr>
          <p:grpSpPr>
            <a:xfrm>
              <a:off x="7157009" y="1644860"/>
              <a:ext cx="329641" cy="302438"/>
              <a:chOff x="7326116" y="1409518"/>
              <a:chExt cx="329641" cy="302438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F76E793C-22EF-E345-B12C-35A55EDB75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43846" y="1415218"/>
                <a:ext cx="283541" cy="296738"/>
              </a:xfrm>
              <a:prstGeom prst="ellipse">
                <a:avLst/>
              </a:prstGeom>
              <a:noFill/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0606872B-537C-6949-9679-1401C8B9C4AA}"/>
                      </a:ext>
                    </a:extLst>
                  </p:cNvPr>
                  <p:cNvSpPr txBox="1"/>
                  <p:nvPr/>
                </p:nvSpPr>
                <p:spPr>
                  <a:xfrm>
                    <a:off x="7326116" y="1409518"/>
                    <a:ext cx="329641" cy="3000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158EB377-2118-324A-94C8-CA33474110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6116" y="1409518"/>
                    <a:ext cx="329641" cy="30008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67E1D789-1951-8B43-9085-0400B55FE714}"/>
                </a:ext>
              </a:extLst>
            </p:cNvPr>
            <p:cNvGrpSpPr/>
            <p:nvPr/>
          </p:nvGrpSpPr>
          <p:grpSpPr>
            <a:xfrm>
              <a:off x="6803559" y="2926485"/>
              <a:ext cx="322781" cy="302438"/>
              <a:chOff x="7326116" y="1409518"/>
              <a:chExt cx="322781" cy="302438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96FBCE99-5FD1-0F44-A47D-D06CF9C02E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43846" y="1415218"/>
                <a:ext cx="283541" cy="296738"/>
              </a:xfrm>
              <a:prstGeom prst="ellipse">
                <a:avLst/>
              </a:prstGeom>
              <a:noFill/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C976F584-D282-9B40-B3BF-B78172D1200C}"/>
                      </a:ext>
                    </a:extLst>
                  </p:cNvPr>
                  <p:cNvSpPr txBox="1"/>
                  <p:nvPr/>
                </p:nvSpPr>
                <p:spPr>
                  <a:xfrm>
                    <a:off x="7326116" y="1409518"/>
                    <a:ext cx="322781" cy="3000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5BD5CFFF-7B84-6D46-8F41-FBF721B9E2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6116" y="1409518"/>
                    <a:ext cx="322781" cy="30008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F572104-4AC8-3547-B675-84085CA60D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45196" y="2017194"/>
              <a:ext cx="226647" cy="877077"/>
            </a:xfrm>
            <a:prstGeom prst="straightConnector1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6862CD0-CB8C-504B-BD20-EFBFA6AE7E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2184" y="2654265"/>
              <a:ext cx="132413" cy="245071"/>
            </a:xfrm>
            <a:prstGeom prst="straightConnector1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B91A389-BD01-F64D-8BD2-AB5B8487A676}"/>
                </a:ext>
              </a:extLst>
            </p:cNvPr>
            <p:cNvCxnSpPr>
              <a:cxnSpLocks/>
            </p:cNvCxnSpPr>
            <p:nvPr/>
          </p:nvCxnSpPr>
          <p:spPr>
            <a:xfrm>
              <a:off x="7433978" y="1978637"/>
              <a:ext cx="212022" cy="301929"/>
            </a:xfrm>
            <a:prstGeom prst="straightConnector1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0B3355E-6582-CC42-B7E7-1060F692ACF0}"/>
                </a:ext>
              </a:extLst>
            </p:cNvPr>
            <p:cNvGrpSpPr/>
            <p:nvPr/>
          </p:nvGrpSpPr>
          <p:grpSpPr>
            <a:xfrm>
              <a:off x="7863043" y="1656575"/>
              <a:ext cx="308802" cy="302438"/>
              <a:chOff x="7326116" y="1409518"/>
              <a:chExt cx="308802" cy="302438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CDF2E14F-7CD6-ED4B-A299-D3F60F39F4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43846" y="1415218"/>
                <a:ext cx="283541" cy="296738"/>
              </a:xfrm>
              <a:prstGeom prst="ellipse">
                <a:avLst/>
              </a:prstGeom>
              <a:noFill/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013CDA35-02B6-C24F-AA68-45C3855A101F}"/>
                      </a:ext>
                    </a:extLst>
                  </p:cNvPr>
                  <p:cNvSpPr txBox="1"/>
                  <p:nvPr/>
                </p:nvSpPr>
                <p:spPr>
                  <a:xfrm>
                    <a:off x="7326116" y="1409518"/>
                    <a:ext cx="308802" cy="3000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4859BFB9-EBA0-984C-831C-87B8664F9F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6116" y="1409518"/>
                    <a:ext cx="308802" cy="30008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88963AE-4109-F14A-B708-4C185D15B2E7}"/>
                </a:ext>
              </a:extLst>
            </p:cNvPr>
            <p:cNvGrpSpPr/>
            <p:nvPr/>
          </p:nvGrpSpPr>
          <p:grpSpPr>
            <a:xfrm>
              <a:off x="7584671" y="2319980"/>
              <a:ext cx="329642" cy="302438"/>
              <a:chOff x="7326116" y="1409518"/>
              <a:chExt cx="329642" cy="302438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673FA9F2-CD8C-A346-A1D7-649D512083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43846" y="1415218"/>
                <a:ext cx="283541" cy="296738"/>
              </a:xfrm>
              <a:prstGeom prst="ellipse">
                <a:avLst/>
              </a:prstGeom>
              <a:noFill/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4EB6DF32-B934-ED4E-A79D-6FB5D73FF9F2}"/>
                      </a:ext>
                    </a:extLst>
                  </p:cNvPr>
                  <p:cNvSpPr txBox="1"/>
                  <p:nvPr/>
                </p:nvSpPr>
                <p:spPr>
                  <a:xfrm>
                    <a:off x="7326116" y="1409518"/>
                    <a:ext cx="329642" cy="3000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56990FCD-1E3E-1D4A-A8EC-03D0C815FE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6116" y="1409518"/>
                    <a:ext cx="329642" cy="30008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4C42B3D-281F-814E-BD2D-71C8FAB4B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3561" y="2017194"/>
              <a:ext cx="178984" cy="258118"/>
            </a:xfrm>
            <a:prstGeom prst="straightConnector1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4B70AA5-0EE3-584B-B21B-AD5599520E29}"/>
                </a:ext>
              </a:extLst>
            </p:cNvPr>
            <p:cNvCxnSpPr>
              <a:cxnSpLocks/>
            </p:cNvCxnSpPr>
            <p:nvPr/>
          </p:nvCxnSpPr>
          <p:spPr>
            <a:xfrm>
              <a:off x="6663171" y="2653558"/>
              <a:ext cx="143918" cy="261957"/>
            </a:xfrm>
            <a:prstGeom prst="straightConnector1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CBDDDA8-02E4-284D-88DC-E73E4B5DAAB4}"/>
                  </a:ext>
                </a:extLst>
              </p:cNvPr>
              <p:cNvSpPr txBox="1"/>
              <p:nvPr/>
            </p:nvSpPr>
            <p:spPr>
              <a:xfrm>
                <a:off x="449142" y="4609240"/>
                <a:ext cx="83812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For each d-tuple, a </a:t>
                </a:r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strong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000" b="1" dirty="0">
                    <a:solidFill>
                      <a:schemeClr val="accent1">
                        <a:lumMod val="75000"/>
                      </a:schemeClr>
                    </a:solidFill>
                  </a:rPr>
                  <a:t>-hitting family 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has a schedule which strongly hits it.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CBDDDA8-02E4-284D-88DC-E73E4B5DA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42" y="4609240"/>
                <a:ext cx="8381205" cy="400110"/>
              </a:xfrm>
              <a:prstGeom prst="rect">
                <a:avLst/>
              </a:prstGeom>
              <a:blipFill>
                <a:blip r:embed="rId13"/>
                <a:stretch>
                  <a:fillRect l="-605" t="-6250" r="-45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029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7" grpId="0"/>
      <p:bldP spid="35" grpId="0"/>
    </p:bld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19521</TotalTime>
  <Words>3722</Words>
  <Application>Microsoft Macintosh PowerPoint</Application>
  <PresentationFormat>On-screen Show (16:10)</PresentationFormat>
  <Paragraphs>868</Paragraphs>
  <Slides>36</Slides>
  <Notes>28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Cambria Math</vt:lpstr>
      <vt:lpstr>Helvetica</vt:lpstr>
      <vt:lpstr>1_Office Theme</vt:lpstr>
      <vt:lpstr>Randomized Testing of Distributed Systems</vt:lpstr>
      <vt:lpstr>Recap - Distributed systems are prone to bugs!</vt:lpstr>
      <vt:lpstr>How to detect bugs?</vt:lpstr>
      <vt:lpstr>PCT(CP) on an example</vt:lpstr>
      <vt:lpstr>PCT(CP) on an example</vt:lpstr>
      <vt:lpstr>PowerPoint Presentation</vt:lpstr>
      <vt:lpstr>Bug depth: Minimum tuple of events to expose the bug</vt:lpstr>
      <vt:lpstr>PowerPoint Presentation</vt:lpstr>
      <vt:lpstr>Coverage: Strong d-Hitting families of schedules</vt:lpstr>
      <vt:lpstr>Challenge: How to sample uniformly at random from strong d-hitting family for distributed systems?</vt:lpstr>
      <vt:lpstr>Realizer and dimension of a poset</vt:lpstr>
      <vt:lpstr>PowerPoint Presentation</vt:lpstr>
      <vt:lpstr>Strong d-hitting family ~ Adaptive chain covering</vt:lpstr>
      <vt:lpstr>PCT + Chain Partitioning</vt:lpstr>
      <vt:lpstr>Experimental results - Cassandra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Experimental Results – Cassandra</vt:lpstr>
      <vt:lpstr>Experimental results - ZooKeeper</vt:lpstr>
      <vt:lpstr>PowerPoint Presentation</vt:lpstr>
      <vt:lpstr>How to detect bugs?</vt:lpstr>
      <vt:lpstr>Randomized Testing with Jepsen </vt:lpstr>
      <vt:lpstr>Example: Jepsen Analysis for MongoDB</vt:lpstr>
      <vt:lpstr>How many writes get lost?</vt:lpstr>
      <vt:lpstr>Why Is Random Testing Effective for Partition Tolerance Bugs? (Majumdar &amp; Niksic, 2018)</vt:lpstr>
      <vt:lpstr>Why Is Random Testing Effective for Partition Tolerance Bugs? (Majumdar &amp; Niksic, 2018)</vt:lpstr>
      <vt:lpstr>Why Is Random Testing Effective for Partition Tolerance Bugs?</vt:lpstr>
      <vt:lpstr>Why Is Random Testing Effective for Partition Tolerance Bugs? (Majumdar &amp; Niksic, 2018)</vt:lpstr>
      <vt:lpstr>ChaosMonkey</vt:lpstr>
      <vt:lpstr>Principles of Chaos Engineering2</vt:lpstr>
      <vt:lpstr>The Simian Army3</vt:lpstr>
      <vt:lpstr>The Simian Army (cont.)</vt:lpstr>
      <vt:lpstr>Summary - Random Testing of Distributed Systems: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896</cp:revision>
  <cp:lastPrinted>2018-10-31T10:40:46Z</cp:lastPrinted>
  <dcterms:created xsi:type="dcterms:W3CDTF">2018-10-16T12:12:17Z</dcterms:created>
  <dcterms:modified xsi:type="dcterms:W3CDTF">2020-01-20T15:15:11Z</dcterms:modified>
</cp:coreProperties>
</file>